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8" r:id="rId2"/>
    <p:sldId id="259" r:id="rId3"/>
    <p:sldId id="304" r:id="rId4"/>
    <p:sldId id="312" r:id="rId5"/>
    <p:sldId id="324" r:id="rId6"/>
    <p:sldId id="325" r:id="rId7"/>
    <p:sldId id="326" r:id="rId8"/>
    <p:sldId id="274" r:id="rId9"/>
    <p:sldId id="310" r:id="rId10"/>
    <p:sldId id="307" r:id="rId11"/>
    <p:sldId id="300" r:id="rId12"/>
    <p:sldId id="292" r:id="rId13"/>
    <p:sldId id="303" r:id="rId14"/>
    <p:sldId id="302" r:id="rId15"/>
    <p:sldId id="293" r:id="rId16"/>
    <p:sldId id="296" r:id="rId17"/>
    <p:sldId id="308" r:id="rId18"/>
    <p:sldId id="297" r:id="rId19"/>
    <p:sldId id="327" r:id="rId20"/>
    <p:sldId id="313" r:id="rId21"/>
    <p:sldId id="305" r:id="rId22"/>
    <p:sldId id="315" r:id="rId23"/>
    <p:sldId id="316" r:id="rId24"/>
    <p:sldId id="317" r:id="rId25"/>
    <p:sldId id="318" r:id="rId26"/>
    <p:sldId id="319" r:id="rId27"/>
  </p:sldIdLst>
  <p:sldSz cx="9144000" cy="6858000" type="screen4x3"/>
  <p:notesSz cx="7099300" cy="10234613"/>
  <p:custShowLst>
    <p:custShow name="Condizioni quadro" id="0">
      <p:sldLst>
        <p:sld r:id="rId10"/>
        <p:sld r:id="rId11"/>
        <p:sld r:id="rId12"/>
      </p:sldLst>
    </p:custShow>
    <p:custShow name="Obiettivi" id="1">
      <p:sldLst>
        <p:sld r:id="rId13"/>
      </p:sldLst>
    </p:custShow>
    <p:custShow name="Pianificazione temporale" id="2">
      <p:sldLst>
        <p:sld r:id="rId14"/>
        <p:sld r:id="rId15"/>
        <p:sld r:id="rId16"/>
        <p:sld r:id="rId17"/>
        <p:sld r:id="rId18"/>
        <p:sld r:id="rId19"/>
        <p:sld r:id="rId20"/>
      </p:sldLst>
    </p:custShow>
    <p:custShow name="Risorse umane" id="3">
      <p:sldLst>
        <p:sld r:id="rId21"/>
        <p:sld r:id="rId22"/>
      </p:sldLst>
    </p:custShow>
    <p:custShow name="Logistica" id="4">
      <p:sldLst>
        <p:sld r:id="rId23"/>
        <p:sld r:id="rId24"/>
      </p:sldLst>
    </p:custShow>
    <p:custShow name="Budget" id="5">
      <p:sldLst>
        <p:sld r:id="rId25"/>
        <p:sld r:id="rId26"/>
        <p:sld r:id="rId27"/>
      </p:sldLst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93" userDrawn="1">
          <p15:clr>
            <a:srgbClr val="A4A3A4"/>
          </p15:clr>
        </p15:guide>
        <p15:guide id="2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99"/>
    <a:srgbClr val="FF66FF"/>
    <a:srgbClr val="99FF99"/>
    <a:srgbClr val="008000"/>
    <a:srgbClr val="FF99FF"/>
    <a:srgbClr val="6699FF"/>
    <a:srgbClr val="FFFF99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076" autoAdjust="0"/>
  </p:normalViewPr>
  <p:slideViewPr>
    <p:cSldViewPr showGuides="1">
      <p:cViewPr varScale="1">
        <p:scale>
          <a:sx n="103" d="100"/>
          <a:sy n="103" d="100"/>
        </p:scale>
        <p:origin x="-1068" y="-84"/>
      </p:cViewPr>
      <p:guideLst>
        <p:guide orient="horz" pos="406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D301B64-F937-4C4F-91C1-C97826B47E9D}" type="datetimeFigureOut">
              <a:rPr lang="it-CH" smtClean="0"/>
              <a:t>31.12.2021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33624D-B4EF-4F7A-BE2E-54171E8331A2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9269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2227611-829F-4E59-932F-5D188C208EC1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842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fld id="{2789F38B-2579-42EB-8114-9A6BFC93C2D3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97650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E2CEAD-F827-4515-8699-85E60FD4611A}" type="slidenum">
              <a:rPr lang="it-IT"/>
              <a:pPr/>
              <a:t>‹Nr.›</a:t>
            </a:fld>
            <a:endParaRPr lang="it-IT"/>
          </a:p>
        </p:txBody>
      </p:sp>
      <p:pic>
        <p:nvPicPr>
          <p:cNvPr id="6151" name="Picture 7" descr="ft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15888"/>
            <a:ext cx="106045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268413"/>
            <a:ext cx="9144000" cy="144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6453188"/>
            <a:ext cx="9144000" cy="144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BED07-F8AC-466D-8217-1F43E10BA1C6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4B5E5-A7F4-46B8-8D87-57DDA728AE5B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09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30C2D-1280-46FB-9130-ED5AFDB73550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F646E-7DFD-45FE-94E0-9CF52E74179C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66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84DEFE-7552-462B-A98F-B0A25F197FC6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0531D-9516-4076-BF47-7F4758971944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2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57549A-6FEE-4136-800A-8F81FDD1AA5C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57255-87C6-46FA-AD62-8B4BCD57C2C3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1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950" y="1412875"/>
            <a:ext cx="43878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3878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43493-F6CC-4970-822D-8643326E4052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02AA2-9D14-4026-9DEE-44BB63205C19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8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32026-7202-4494-9280-2E443034F1BE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6898F-F9E6-42AD-92C5-0F408A93B4AB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72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92505-18FB-47C2-A94E-D53774C5E8CF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6CB26-96DB-436A-A7A0-7C80C40E6C83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92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BDCF7-52A1-4686-B945-1D2F4208A8EA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46985-80CC-4C07-A629-9D1324661309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5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B0155-6741-493F-BAB6-62B23CEFAF4B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BE42-C8D3-4503-9E98-214FEAC01817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6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15FD7-1061-4672-B835-BC4AD35FB101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64A8-7444-446D-B04C-6BA8F89860C0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0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7771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412875"/>
            <a:ext cx="89281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025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D4D1B59-1E5E-4036-9269-81432E2AF694}" type="datetime1">
              <a:rPr lang="it-CH"/>
              <a:pPr/>
              <a:t>31.12.2021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59765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fld id="{9008ECA5-7AE7-4E3B-A495-2153AEAFC900}" type="slidenum">
              <a:rPr lang="it-IT"/>
              <a:pPr/>
              <a:t>‹Nr.›</a:t>
            </a:fld>
            <a:endParaRPr lang="it-IT"/>
          </a:p>
        </p:txBody>
      </p:sp>
      <p:pic>
        <p:nvPicPr>
          <p:cNvPr id="1031" name="Picture 7" descr="ft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15888"/>
            <a:ext cx="106045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68413"/>
            <a:ext cx="9144000" cy="144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53188"/>
            <a:ext cx="9144000" cy="144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è"/>
        <a:defRPr sz="26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531813" y="1556792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CH" sz="8000" dirty="0" err="1">
                <a:latin typeface="Arial Black" pitchFamily="34" charset="0"/>
              </a:rPr>
              <a:t>Gli</a:t>
            </a:r>
            <a:r>
              <a:rPr lang="de-CH" sz="8000" dirty="0">
                <a:latin typeface="Arial Black" pitchFamily="34" charset="0"/>
              </a:rPr>
              <a:t> </a:t>
            </a:r>
            <a:r>
              <a:rPr lang="de-CH" sz="8000" dirty="0" err="1">
                <a:latin typeface="Arial Black" pitchFamily="34" charset="0"/>
              </a:rPr>
              <a:t>elementi</a:t>
            </a:r>
            <a:r>
              <a:rPr lang="de-CH" sz="8000" dirty="0">
                <a:latin typeface="Arial Black" pitchFamily="34" charset="0"/>
              </a:rPr>
              <a:t> della </a:t>
            </a:r>
            <a:r>
              <a:rPr lang="de-CH" sz="8000" dirty="0" err="1">
                <a:latin typeface="Arial Black" pitchFamily="34" charset="0"/>
              </a:rPr>
              <a:t>Pianificazione</a:t>
            </a:r>
            <a:endParaRPr lang="de-CH" sz="8000" dirty="0">
              <a:latin typeface="Arial Black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75556" y="580685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/>
              <a:t>Un buon piano messo in pratica oggi è decisamente meglio di uno perfetto la prossima settimana. </a:t>
            </a:r>
            <a:r>
              <a:rPr lang="de-CH" sz="1200" dirty="0">
                <a:latin typeface="Arial Narrow" panose="020B0606020202030204" pitchFamily="34" charset="0"/>
              </a:rPr>
              <a:t>George Smith Patton</a:t>
            </a:r>
            <a:endParaRPr lang="it-IT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620000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Attività</a:t>
            </a:r>
            <a:r>
              <a:rPr lang="en-GB" kern="1200" dirty="0"/>
              <a:t> GT</a:t>
            </a:r>
            <a:endParaRPr lang="en-GB" i="1" kern="1200" dirty="0"/>
          </a:p>
        </p:txBody>
      </p:sp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1317500" y="1412776"/>
            <a:ext cx="306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600" b="1" u="sng" dirty="0" err="1">
                <a:solidFill>
                  <a:srgbClr val="3333FF"/>
                </a:solidFill>
                <a:latin typeface="Arial" charset="0"/>
                <a:cs typeface="Arial" charset="0"/>
              </a:rPr>
              <a:t>Giornata</a:t>
            </a:r>
            <a:r>
              <a:rPr lang="de-CH" sz="1600" b="1" u="sng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de-CH" sz="1600" b="1" u="sng" dirty="0" err="1">
                <a:solidFill>
                  <a:srgbClr val="3333FF"/>
                </a:solidFill>
                <a:latin typeface="Arial" charset="0"/>
                <a:cs typeface="Arial" charset="0"/>
              </a:rPr>
              <a:t>Cantonale</a:t>
            </a:r>
            <a:r>
              <a:rPr lang="de-CH" sz="1600" b="1" u="sng" dirty="0">
                <a:solidFill>
                  <a:srgbClr val="3333FF"/>
                </a:solidFill>
                <a:latin typeface="Arial" charset="0"/>
                <a:cs typeface="Arial" charset="0"/>
              </a:rPr>
              <a:t> GT</a:t>
            </a:r>
            <a:endParaRPr lang="de-CH" sz="1100" b="1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2685652" y="1916832"/>
            <a:ext cx="1800200" cy="4318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 dirty="0" err="1">
                <a:latin typeface="Arial" charset="0"/>
                <a:cs typeface="Arial" charset="0"/>
                <a:sym typeface="Wingdings" pitchFamily="2" charset="2"/>
              </a:rPr>
              <a:t>Campionato</a:t>
            </a:r>
            <a:r>
              <a:rPr lang="de-CH" sz="1100" b="1" u="sng" dirty="0">
                <a:latin typeface="Arial" charset="0"/>
                <a:cs typeface="Arial" charset="0"/>
                <a:sym typeface="Wingdings" pitchFamily="2" charset="2"/>
              </a:rPr>
              <a:t> a </a:t>
            </a:r>
            <a:r>
              <a:rPr lang="de-CH" sz="1100" b="1" u="sng" dirty="0" err="1">
                <a:latin typeface="Arial" charset="0"/>
                <a:cs typeface="Arial" charset="0"/>
                <a:sym typeface="Wingdings" pitchFamily="2" charset="2"/>
              </a:rPr>
              <a:t>gruppi</a:t>
            </a:r>
            <a:r>
              <a:rPr lang="de-CH" sz="1100" b="1" u="sng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CH" sz="1100" b="1" dirty="0">
                <a:latin typeface="Arial" charset="0"/>
                <a:cs typeface="Arial" charset="0"/>
                <a:sym typeface="Wingdings" pitchFamily="2" charset="2"/>
              </a:rPr>
              <a:t>(1 </a:t>
            </a:r>
            <a:r>
              <a:rPr lang="de-CH" sz="1100" b="1" dirty="0" err="1">
                <a:latin typeface="Arial" charset="0"/>
                <a:cs typeface="Arial" charset="0"/>
                <a:sym typeface="Wingdings" pitchFamily="2" charset="2"/>
              </a:rPr>
              <a:t>gr</a:t>
            </a:r>
            <a:r>
              <a:rPr lang="de-CH" sz="1100" b="1" dirty="0">
                <a:latin typeface="Arial" charset="0"/>
                <a:cs typeface="Arial" charset="0"/>
                <a:sym typeface="Wingdings" pitchFamily="2" charset="2"/>
              </a:rPr>
              <a:t> = 4 GT)</a:t>
            </a: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1461516" y="3284984"/>
            <a:ext cx="1704975" cy="4318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Campionato di sezione </a:t>
            </a:r>
            <a:r>
              <a:rPr lang="de-CH" sz="1100" b="1">
                <a:latin typeface="Arial" charset="0"/>
                <a:cs typeface="Arial" charset="0"/>
                <a:sym typeface="Wingdings" pitchFamily="2" charset="2"/>
              </a:rPr>
              <a:t>(Tutti i GT)</a:t>
            </a:r>
          </a:p>
        </p:txBody>
      </p:sp>
      <p:sp>
        <p:nvSpPr>
          <p:cNvPr id="12" name="Textfeld 6"/>
          <p:cNvSpPr txBox="1">
            <a:spLocks noChangeArrowheads="1"/>
          </p:cNvSpPr>
          <p:nvPr/>
        </p:nvSpPr>
        <p:spPr bwMode="auto">
          <a:xfrm>
            <a:off x="2685652" y="2708920"/>
            <a:ext cx="1835150" cy="26193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Campionato individuale</a:t>
            </a:r>
            <a:endParaRPr lang="de-CH" sz="1100" b="1">
              <a:latin typeface="Arial" charset="0"/>
              <a:cs typeface="Arial" charset="0"/>
              <a:sym typeface="Wingdings" pitchFamily="2" charset="2"/>
            </a:endParaRPr>
          </a:p>
        </p:txBody>
      </p:sp>
      <p:cxnSp>
        <p:nvCxnSpPr>
          <p:cNvPr id="13" name="Gerade Verbindung mit Pfeil 3"/>
          <p:cNvCxnSpPr/>
          <p:nvPr/>
        </p:nvCxnSpPr>
        <p:spPr>
          <a:xfrm flipH="1" flipV="1">
            <a:off x="3477740" y="3068960"/>
            <a:ext cx="518196" cy="576064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0"/>
          <p:cNvCxnSpPr>
            <a:stCxn id="10" idx="2"/>
          </p:cNvCxnSpPr>
          <p:nvPr/>
        </p:nvCxnSpPr>
        <p:spPr>
          <a:xfrm flipH="1">
            <a:off x="3525356" y="2348632"/>
            <a:ext cx="60396" cy="35739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1"/>
          <p:cNvSpPr/>
          <p:nvPr/>
        </p:nvSpPr>
        <p:spPr>
          <a:xfrm>
            <a:off x="1317500" y="1844824"/>
            <a:ext cx="4406628" cy="201622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1600"/>
          </a:p>
        </p:txBody>
      </p:sp>
      <p:sp>
        <p:nvSpPr>
          <p:cNvPr id="22" name="Textfeld 14"/>
          <p:cNvSpPr txBox="1">
            <a:spLocks noChangeArrowheads="1"/>
          </p:cNvSpPr>
          <p:nvPr/>
        </p:nvSpPr>
        <p:spPr bwMode="auto">
          <a:xfrm>
            <a:off x="5795267" y="1460649"/>
            <a:ext cx="3189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600" b="1" u="sng">
                <a:solidFill>
                  <a:srgbClr val="3333FF"/>
                </a:solidFill>
                <a:latin typeface="Arial" charset="0"/>
                <a:cs typeface="Arial" charset="0"/>
              </a:rPr>
              <a:t>Campionato gruppi GT</a:t>
            </a:r>
            <a:endParaRPr lang="de-CH" sz="11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feld 15"/>
          <p:cNvSpPr txBox="1">
            <a:spLocks noChangeArrowheads="1"/>
          </p:cNvSpPr>
          <p:nvPr/>
        </p:nvSpPr>
        <p:spPr bwMode="auto">
          <a:xfrm>
            <a:off x="6068317" y="1967062"/>
            <a:ext cx="2141537" cy="43021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Finale Campionato TI gruppi </a:t>
            </a:r>
            <a:r>
              <a:rPr lang="de-CH" sz="1100" b="1">
                <a:latin typeface="Arial" charset="0"/>
                <a:cs typeface="Arial" charset="0"/>
                <a:sym typeface="Wingdings" pitchFamily="2" charset="2"/>
              </a:rPr>
              <a:t>(1 gr = 4 GT)</a:t>
            </a:r>
          </a:p>
        </p:txBody>
      </p:sp>
      <p:sp>
        <p:nvSpPr>
          <p:cNvPr id="24" name="Textfeld 16"/>
          <p:cNvSpPr txBox="1">
            <a:spLocks noChangeArrowheads="1"/>
          </p:cNvSpPr>
          <p:nvPr/>
        </p:nvSpPr>
        <p:spPr bwMode="auto">
          <a:xfrm>
            <a:off x="7593904" y="2497287"/>
            <a:ext cx="1330325" cy="43021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Finale CH gruppi </a:t>
            </a:r>
            <a:r>
              <a:rPr lang="de-CH" sz="1100" b="1">
                <a:latin typeface="Arial" charset="0"/>
                <a:cs typeface="Arial" charset="0"/>
                <a:sym typeface="Wingdings" pitchFamily="2" charset="2"/>
              </a:rPr>
              <a:t>(1 gr = 4 GT)</a:t>
            </a:r>
          </a:p>
        </p:txBody>
      </p:sp>
      <p:sp>
        <p:nvSpPr>
          <p:cNvPr id="25" name="Rechteck 17"/>
          <p:cNvSpPr/>
          <p:nvPr/>
        </p:nvSpPr>
        <p:spPr>
          <a:xfrm>
            <a:off x="5854004" y="1844824"/>
            <a:ext cx="3130550" cy="113982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1600"/>
          </a:p>
        </p:txBody>
      </p:sp>
      <p:cxnSp>
        <p:nvCxnSpPr>
          <p:cNvPr id="26" name="Gerade Verbindung mit Pfeil 18"/>
          <p:cNvCxnSpPr>
            <a:stCxn id="10" idx="3"/>
          </p:cNvCxnSpPr>
          <p:nvPr/>
        </p:nvCxnSpPr>
        <p:spPr>
          <a:xfrm>
            <a:off x="4485852" y="2132732"/>
            <a:ext cx="1502561" cy="9624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1"/>
          <p:cNvCxnSpPr>
            <a:stCxn id="23" idx="2"/>
          </p:cNvCxnSpPr>
          <p:nvPr/>
        </p:nvCxnSpPr>
        <p:spPr>
          <a:xfrm>
            <a:off x="7139086" y="2397274"/>
            <a:ext cx="380206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41"/>
          <p:cNvSpPr txBox="1"/>
          <p:nvPr/>
        </p:nvSpPr>
        <p:spPr>
          <a:xfrm>
            <a:off x="7506891" y="5461897"/>
            <a:ext cx="1617662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CH" sz="1100" b="1" u="sng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Legenda</a:t>
            </a:r>
            <a:r>
              <a:rPr lang="de-CH" sz="1100" b="1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>
              <a:defRPr/>
            </a:pPr>
            <a:r>
              <a:rPr lang="de-CH" sz="105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CH" sz="105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Selezione</a:t>
            </a:r>
            <a:endParaRPr lang="de-CH" sz="1050" b="1" dirty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r>
              <a:rPr lang="de-CH" sz="105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CH" sz="105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Somma</a:t>
            </a:r>
            <a:r>
              <a:rPr lang="de-CH" sz="105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05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dei</a:t>
            </a:r>
            <a:r>
              <a:rPr lang="de-CH" sz="105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05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risultati</a:t>
            </a:r>
            <a:endParaRPr lang="de-CH" sz="1050" b="1" dirty="0">
              <a:solidFill>
                <a:srgbClr val="A5002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4" name="Textfeld 46"/>
          <p:cNvSpPr txBox="1">
            <a:spLocks noChangeArrowheads="1"/>
          </p:cNvSpPr>
          <p:nvPr/>
        </p:nvSpPr>
        <p:spPr bwMode="auto">
          <a:xfrm>
            <a:off x="3995936" y="2996952"/>
            <a:ext cx="1431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600" b="1" u="sng" dirty="0">
                <a:solidFill>
                  <a:srgbClr val="3333FF"/>
                </a:solidFill>
                <a:latin typeface="Arial" charset="0"/>
                <a:cs typeface="Arial" charset="0"/>
              </a:rPr>
              <a:t>Corso GT</a:t>
            </a:r>
            <a:endParaRPr lang="de-CH" sz="1100" b="1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Textfeld 47"/>
          <p:cNvSpPr txBox="1">
            <a:spLocks noChangeArrowheads="1"/>
          </p:cNvSpPr>
          <p:nvPr/>
        </p:nvSpPr>
        <p:spPr bwMode="auto">
          <a:xfrm>
            <a:off x="4125871" y="4215929"/>
            <a:ext cx="1833562" cy="2619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Programma Obbligatorio</a:t>
            </a:r>
            <a:endParaRPr lang="de-CH" sz="1100" b="1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36" name="Textfeld 48"/>
          <p:cNvSpPr txBox="1">
            <a:spLocks noChangeArrowheads="1"/>
          </p:cNvSpPr>
          <p:nvPr/>
        </p:nvSpPr>
        <p:spPr bwMode="auto">
          <a:xfrm>
            <a:off x="4125812" y="3933056"/>
            <a:ext cx="1233488" cy="2619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Tiro Principale</a:t>
            </a:r>
            <a:endParaRPr lang="de-CH" sz="1100" b="1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37" name="Textfeld 49"/>
          <p:cNvSpPr txBox="1">
            <a:spLocks noChangeArrowheads="1"/>
          </p:cNvSpPr>
          <p:nvPr/>
        </p:nvSpPr>
        <p:spPr bwMode="auto">
          <a:xfrm>
            <a:off x="4125812" y="3463834"/>
            <a:ext cx="1397000" cy="26193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Tiro di Concorso</a:t>
            </a:r>
            <a:endParaRPr lang="de-CH" sz="1100" b="1">
              <a:latin typeface="Arial" charset="0"/>
              <a:cs typeface="Arial" charset="0"/>
              <a:sym typeface="Wingdings" pitchFamily="2" charset="2"/>
            </a:endParaRPr>
          </a:p>
        </p:txBody>
      </p:sp>
      <p:cxnSp>
        <p:nvCxnSpPr>
          <p:cNvPr id="38" name="Gerade Verbindung mit Pfeil 50"/>
          <p:cNvCxnSpPr>
            <a:stCxn id="35" idx="3"/>
          </p:cNvCxnSpPr>
          <p:nvPr/>
        </p:nvCxnSpPr>
        <p:spPr>
          <a:xfrm>
            <a:off x="5959433" y="4346898"/>
            <a:ext cx="1132847" cy="162222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51"/>
          <p:cNvCxnSpPr>
            <a:stCxn id="41" idx="3"/>
          </p:cNvCxnSpPr>
          <p:nvPr/>
        </p:nvCxnSpPr>
        <p:spPr>
          <a:xfrm>
            <a:off x="6119771" y="4634236"/>
            <a:ext cx="900501" cy="1890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52"/>
          <p:cNvSpPr/>
          <p:nvPr/>
        </p:nvSpPr>
        <p:spPr>
          <a:xfrm>
            <a:off x="3984583" y="3356992"/>
            <a:ext cx="2220913" cy="1481237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1600"/>
          </a:p>
        </p:txBody>
      </p:sp>
      <p:sp>
        <p:nvSpPr>
          <p:cNvPr id="41" name="Textfeld 53"/>
          <p:cNvSpPr txBox="1">
            <a:spLocks noChangeArrowheads="1"/>
          </p:cNvSpPr>
          <p:nvPr/>
        </p:nvSpPr>
        <p:spPr bwMode="auto">
          <a:xfrm>
            <a:off x="4130633" y="4503267"/>
            <a:ext cx="1989138" cy="26193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Tiro Federale in Campagna</a:t>
            </a:r>
            <a:endParaRPr lang="de-CH" sz="1100" b="1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42" name="Textfeld 54"/>
          <p:cNvSpPr txBox="1">
            <a:spLocks noChangeArrowheads="1"/>
          </p:cNvSpPr>
          <p:nvPr/>
        </p:nvSpPr>
        <p:spPr bwMode="auto">
          <a:xfrm>
            <a:off x="3824463" y="4869160"/>
            <a:ext cx="290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600" b="1" u="sng">
                <a:solidFill>
                  <a:srgbClr val="3333FF"/>
                </a:solidFill>
                <a:latin typeface="Arial" charset="0"/>
                <a:cs typeface="Arial" charset="0"/>
              </a:rPr>
              <a:t>Concorso Juniori+Veterani</a:t>
            </a:r>
            <a:endParaRPr lang="de-CH" sz="16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Textfeld 55"/>
          <p:cNvSpPr txBox="1">
            <a:spLocks noChangeArrowheads="1"/>
          </p:cNvSpPr>
          <p:nvPr/>
        </p:nvSpPr>
        <p:spPr bwMode="auto">
          <a:xfrm>
            <a:off x="4073701" y="5251748"/>
            <a:ext cx="1662112" cy="26193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Selezione individuale</a:t>
            </a:r>
            <a:endParaRPr lang="de-CH" sz="1100" b="1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44" name="Textfeld 56"/>
          <p:cNvSpPr txBox="1">
            <a:spLocks noChangeArrowheads="1"/>
          </p:cNvSpPr>
          <p:nvPr/>
        </p:nvSpPr>
        <p:spPr bwMode="auto">
          <a:xfrm>
            <a:off x="5270676" y="5646850"/>
            <a:ext cx="920750" cy="26193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>
                <a:latin typeface="Arial" charset="0"/>
                <a:cs typeface="Arial" charset="0"/>
                <a:sym typeface="Wingdings" pitchFamily="2" charset="2"/>
              </a:rPr>
              <a:t>Finale CH</a:t>
            </a:r>
            <a:endParaRPr lang="de-CH" sz="1100" b="1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45" name="Rechteck 57"/>
          <p:cNvSpPr/>
          <p:nvPr/>
        </p:nvSpPr>
        <p:spPr>
          <a:xfrm>
            <a:off x="3927651" y="5208885"/>
            <a:ext cx="2438400" cy="776288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1100"/>
          </a:p>
        </p:txBody>
      </p:sp>
      <p:cxnSp>
        <p:nvCxnSpPr>
          <p:cNvPr id="46" name="Gerade Verbindung mit Pfeil 58"/>
          <p:cNvCxnSpPr>
            <a:stCxn id="43" idx="2"/>
          </p:cNvCxnSpPr>
          <p:nvPr/>
        </p:nvCxnSpPr>
        <p:spPr>
          <a:xfrm>
            <a:off x="4904757" y="5513685"/>
            <a:ext cx="365919" cy="2730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65"/>
          <p:cNvCxnSpPr>
            <a:stCxn id="37" idx="3"/>
          </p:cNvCxnSpPr>
          <p:nvPr/>
        </p:nvCxnSpPr>
        <p:spPr>
          <a:xfrm>
            <a:off x="5522812" y="3594803"/>
            <a:ext cx="1641476" cy="626285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68"/>
          <p:cNvCxnSpPr>
            <a:stCxn id="36" idx="3"/>
          </p:cNvCxnSpPr>
          <p:nvPr/>
        </p:nvCxnSpPr>
        <p:spPr>
          <a:xfrm>
            <a:off x="5359300" y="4064025"/>
            <a:ext cx="1804988" cy="301079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72"/>
          <p:cNvSpPr txBox="1">
            <a:spLocks noChangeArrowheads="1"/>
          </p:cNvSpPr>
          <p:nvPr/>
        </p:nvSpPr>
        <p:spPr bwMode="auto">
          <a:xfrm>
            <a:off x="7308304" y="4221088"/>
            <a:ext cx="1656184" cy="52322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CH" sz="1600" b="1" u="sng" dirty="0" err="1">
                <a:solidFill>
                  <a:srgbClr val="FF9900"/>
                </a:solidFill>
                <a:latin typeface="Arial" charset="0"/>
                <a:cs typeface="Arial" charset="0"/>
              </a:rPr>
              <a:t>Premio</a:t>
            </a:r>
            <a:r>
              <a:rPr lang="de-CH" sz="1600" b="1" u="sng" dirty="0">
                <a:solidFill>
                  <a:srgbClr val="FF9900"/>
                </a:solidFill>
                <a:latin typeface="Arial" charset="0"/>
                <a:cs typeface="Arial" charset="0"/>
              </a:rPr>
              <a:t> FST</a:t>
            </a:r>
          </a:p>
          <a:p>
            <a:pPr algn="ctr" eaLnBrk="1" hangingPunct="1"/>
            <a:r>
              <a:rPr lang="de-CH" sz="1200" b="1" dirty="0">
                <a:solidFill>
                  <a:srgbClr val="FF9900"/>
                </a:solidFill>
                <a:latin typeface="Arial" charset="0"/>
                <a:cs typeface="Arial" charset="0"/>
              </a:rPr>
              <a:t>(1% </a:t>
            </a:r>
            <a:r>
              <a:rPr lang="de-CH" sz="1200" b="1" dirty="0" err="1">
                <a:solidFill>
                  <a:srgbClr val="FF9900"/>
                </a:solidFill>
                <a:latin typeface="Arial" charset="0"/>
                <a:cs typeface="Arial" charset="0"/>
              </a:rPr>
              <a:t>parecipanti</a:t>
            </a:r>
            <a:r>
              <a:rPr lang="de-CH" sz="1200" b="1" dirty="0">
                <a:solidFill>
                  <a:srgbClr val="FF9900"/>
                </a:solidFill>
                <a:latin typeface="Arial" charset="0"/>
                <a:cs typeface="Arial" charset="0"/>
              </a:rPr>
              <a:t>)</a:t>
            </a:r>
            <a:endParaRPr lang="de-CH" sz="10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Textfeld 94"/>
          <p:cNvSpPr txBox="1">
            <a:spLocks noChangeArrowheads="1"/>
          </p:cNvSpPr>
          <p:nvPr/>
        </p:nvSpPr>
        <p:spPr bwMode="auto">
          <a:xfrm>
            <a:off x="2325612" y="4005064"/>
            <a:ext cx="876300" cy="58578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CH" sz="1600" b="1" dirty="0" err="1">
                <a:solidFill>
                  <a:srgbClr val="FF9900"/>
                </a:solidFill>
                <a:latin typeface="Arial" charset="0"/>
                <a:cs typeface="Arial" charset="0"/>
              </a:rPr>
              <a:t>Trofeo</a:t>
            </a:r>
            <a:r>
              <a:rPr lang="de-CH" sz="1600" b="1" dirty="0">
                <a:solidFill>
                  <a:srgbClr val="FF9900"/>
                </a:solidFill>
                <a:latin typeface="Arial" charset="0"/>
                <a:cs typeface="Arial" charset="0"/>
              </a:rPr>
              <a:t> FTST</a:t>
            </a:r>
            <a:endParaRPr lang="de-CH" sz="1100" b="1" dirty="0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1" name="Gerade Verbindung mit Pfeil 95"/>
          <p:cNvCxnSpPr>
            <a:stCxn id="43" idx="1"/>
          </p:cNvCxnSpPr>
          <p:nvPr/>
        </p:nvCxnSpPr>
        <p:spPr>
          <a:xfrm flipH="1" flipV="1">
            <a:off x="3117700" y="4653136"/>
            <a:ext cx="956001" cy="729581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99"/>
          <p:cNvCxnSpPr>
            <a:stCxn id="41" idx="1"/>
          </p:cNvCxnSpPr>
          <p:nvPr/>
        </p:nvCxnSpPr>
        <p:spPr>
          <a:xfrm flipH="1" flipV="1">
            <a:off x="3333724" y="4437112"/>
            <a:ext cx="796909" cy="197124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101"/>
          <p:cNvCxnSpPr>
            <a:stCxn id="35" idx="1"/>
          </p:cNvCxnSpPr>
          <p:nvPr/>
        </p:nvCxnSpPr>
        <p:spPr>
          <a:xfrm flipH="1" flipV="1">
            <a:off x="3333724" y="4221088"/>
            <a:ext cx="792147" cy="125810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104"/>
          <p:cNvCxnSpPr/>
          <p:nvPr/>
        </p:nvCxnSpPr>
        <p:spPr>
          <a:xfrm flipH="1" flipV="1">
            <a:off x="3203848" y="3501008"/>
            <a:ext cx="792088" cy="144016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108"/>
          <p:cNvCxnSpPr>
            <a:endCxn id="56" idx="3"/>
          </p:cNvCxnSpPr>
          <p:nvPr/>
        </p:nvCxnSpPr>
        <p:spPr>
          <a:xfrm flipV="1">
            <a:off x="2411760" y="4750197"/>
            <a:ext cx="115665" cy="190971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112"/>
          <p:cNvSpPr txBox="1">
            <a:spLocks noChangeArrowheads="1"/>
          </p:cNvSpPr>
          <p:nvPr/>
        </p:nvSpPr>
        <p:spPr bwMode="auto">
          <a:xfrm>
            <a:off x="179512" y="4581128"/>
            <a:ext cx="2347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600" b="1" u="sng" dirty="0" err="1">
                <a:solidFill>
                  <a:srgbClr val="3333FF"/>
                </a:solidFill>
                <a:latin typeface="Arial" charset="0"/>
                <a:cs typeface="Arial" charset="0"/>
              </a:rPr>
              <a:t>Concorsi</a:t>
            </a:r>
            <a:r>
              <a:rPr lang="de-CH" sz="1600" b="1" u="sng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de-CH" sz="1600" b="1" u="sng" dirty="0" err="1">
                <a:solidFill>
                  <a:srgbClr val="3333FF"/>
                </a:solidFill>
                <a:latin typeface="Arial" charset="0"/>
                <a:cs typeface="Arial" charset="0"/>
              </a:rPr>
              <a:t>federativi</a:t>
            </a:r>
            <a:endParaRPr lang="de-CH" sz="1100" b="1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Textfeld 113"/>
          <p:cNvSpPr txBox="1">
            <a:spLocks noChangeArrowheads="1"/>
          </p:cNvSpPr>
          <p:nvPr/>
        </p:nvSpPr>
        <p:spPr bwMode="auto">
          <a:xfrm>
            <a:off x="395536" y="5373216"/>
            <a:ext cx="2305050" cy="26035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 dirty="0" err="1">
                <a:latin typeface="Arial" charset="0"/>
                <a:cs typeface="Arial" charset="0"/>
                <a:sym typeface="Wingdings" pitchFamily="2" charset="2"/>
              </a:rPr>
              <a:t>Concorso</a:t>
            </a:r>
            <a:r>
              <a:rPr lang="de-CH" sz="1100" b="1" u="sng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CH" sz="1100" b="1" u="sng" dirty="0" err="1">
                <a:latin typeface="Arial" charset="0"/>
                <a:cs typeface="Arial" charset="0"/>
                <a:sym typeface="Wingdings" pitchFamily="2" charset="2"/>
              </a:rPr>
              <a:t>intersocietario</a:t>
            </a:r>
            <a:r>
              <a:rPr lang="de-CH" sz="1100" b="1" u="sng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CH" sz="1100" b="1" u="sng" dirty="0" err="1">
                <a:latin typeface="Arial" charset="0"/>
                <a:cs typeface="Arial" charset="0"/>
                <a:sym typeface="Wingdings" pitchFamily="2" charset="2"/>
              </a:rPr>
              <a:t>gr</a:t>
            </a:r>
            <a:r>
              <a:rPr lang="de-CH" sz="1100" b="1" u="sng" dirty="0">
                <a:latin typeface="Arial" charset="0"/>
                <a:cs typeface="Arial" charset="0"/>
                <a:sym typeface="Wingdings" pitchFamily="2" charset="2"/>
              </a:rPr>
              <a:t> GT</a:t>
            </a:r>
          </a:p>
        </p:txBody>
      </p:sp>
      <p:sp>
        <p:nvSpPr>
          <p:cNvPr id="58" name="Rechteck 114"/>
          <p:cNvSpPr/>
          <p:nvPr/>
        </p:nvSpPr>
        <p:spPr>
          <a:xfrm>
            <a:off x="272672" y="4895032"/>
            <a:ext cx="3075192" cy="148629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1600"/>
          </a:p>
        </p:txBody>
      </p:sp>
      <p:sp>
        <p:nvSpPr>
          <p:cNvPr id="59" name="Textfeld 115"/>
          <p:cNvSpPr txBox="1">
            <a:spLocks noChangeArrowheads="1"/>
          </p:cNvSpPr>
          <p:nvPr/>
        </p:nvSpPr>
        <p:spPr bwMode="auto">
          <a:xfrm>
            <a:off x="395536" y="5013176"/>
            <a:ext cx="2171980" cy="26161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CH" sz="1100" b="1" u="sng" dirty="0" err="1">
                <a:latin typeface="Arial" charset="0"/>
                <a:cs typeface="Arial" charset="0"/>
                <a:sym typeface="Wingdings" pitchFamily="2" charset="2"/>
              </a:rPr>
              <a:t>Concorso</a:t>
            </a:r>
            <a:r>
              <a:rPr lang="de-CH" sz="1100" b="1" u="sng" dirty="0">
                <a:latin typeface="Arial" charset="0"/>
                <a:cs typeface="Arial" charset="0"/>
                <a:sym typeface="Wingdings" pitchFamily="2" charset="2"/>
              </a:rPr>
              <a:t> TI di </a:t>
            </a:r>
            <a:r>
              <a:rPr lang="de-CH" sz="1100" b="1" u="sng" dirty="0" err="1">
                <a:latin typeface="Arial" charset="0"/>
                <a:cs typeface="Arial" charset="0"/>
                <a:sym typeface="Wingdings" pitchFamily="2" charset="2"/>
              </a:rPr>
              <a:t>sezione</a:t>
            </a:r>
            <a:r>
              <a:rPr lang="de-CH" sz="1100" b="1" u="sng" dirty="0">
                <a:latin typeface="Arial" charset="0"/>
                <a:cs typeface="Arial" charset="0"/>
                <a:sym typeface="Wingdings" pitchFamily="2" charset="2"/>
              </a:rPr>
              <a:t> 300m</a:t>
            </a:r>
            <a:endParaRPr lang="de-CH" sz="1100" b="1" dirty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23" name="Textfeld 113"/>
          <p:cNvSpPr txBox="1">
            <a:spLocks noChangeArrowheads="1"/>
          </p:cNvSpPr>
          <p:nvPr/>
        </p:nvSpPr>
        <p:spPr bwMode="auto">
          <a:xfrm>
            <a:off x="395536" y="5733256"/>
            <a:ext cx="2376264" cy="26161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CH" altLang="it-CH" sz="1100" b="1" u="sng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itchFamily="2" charset="2"/>
              </a:rPr>
              <a:t>Tiro in </a:t>
            </a:r>
            <a:r>
              <a:rPr lang="de-CH" altLang="it-CH" sz="1100" b="1" u="sng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itchFamily="2" charset="2"/>
              </a:rPr>
              <a:t>Campagna</a:t>
            </a:r>
            <a:r>
              <a:rPr lang="de-CH" altLang="it-CH" sz="1100" b="1" u="sng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itchFamily="2" charset="2"/>
              </a:rPr>
              <a:t> al </a:t>
            </a:r>
            <a:r>
              <a:rPr lang="de-CH" altLang="it-CH" sz="1100" b="1" u="sng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itchFamily="2" charset="2"/>
              </a:rPr>
              <a:t>M.te</a:t>
            </a:r>
            <a:r>
              <a:rPr lang="de-CH" altLang="it-CH" sz="1100" b="1" u="sng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itchFamily="2" charset="2"/>
              </a:rPr>
              <a:t> </a:t>
            </a:r>
            <a:r>
              <a:rPr lang="de-CH" altLang="it-CH" sz="1100" b="1" u="sng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itchFamily="2" charset="2"/>
              </a:rPr>
              <a:t>Ceneri</a:t>
            </a:r>
            <a:endParaRPr lang="de-CH" altLang="it-CH" sz="1100" b="1" u="sng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  <a:sym typeface="Wingdings" pitchFamily="2" charset="2"/>
            </a:endParaRPr>
          </a:p>
        </p:txBody>
      </p:sp>
      <p:sp>
        <p:nvSpPr>
          <p:cNvPr id="124" name="Textfeld 113"/>
          <p:cNvSpPr txBox="1">
            <a:spLocks noChangeArrowheads="1"/>
          </p:cNvSpPr>
          <p:nvPr/>
        </p:nvSpPr>
        <p:spPr bwMode="auto">
          <a:xfrm>
            <a:off x="395536" y="6054763"/>
            <a:ext cx="1944216" cy="26161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CH" altLang="it-CH" sz="1100" b="1" u="sng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itchFamily="2" charset="2"/>
              </a:rPr>
              <a:t>Tiro Storico del Gottardo</a:t>
            </a:r>
          </a:p>
        </p:txBody>
      </p:sp>
      <p:cxnSp>
        <p:nvCxnSpPr>
          <p:cNvPr id="60" name="Gerade Verbindung mit Pfeil 104"/>
          <p:cNvCxnSpPr/>
          <p:nvPr/>
        </p:nvCxnSpPr>
        <p:spPr>
          <a:xfrm flipH="1">
            <a:off x="3275856" y="3645024"/>
            <a:ext cx="648072" cy="432048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21" grpId="0" animBg="1"/>
      <p:bldP spid="22" grpId="0"/>
      <p:bldP spid="23" grpId="0" animBg="1"/>
      <p:bldP spid="24" grpId="0" animBg="1"/>
      <p:bldP spid="25" grpId="0" animBg="1"/>
      <p:bldP spid="42" grpId="0"/>
      <p:bldP spid="43" grpId="0" animBg="1"/>
      <p:bldP spid="44" grpId="0" animBg="1"/>
      <p:bldP spid="45" grpId="0" animBg="1"/>
      <p:bldP spid="49" grpId="0" animBg="1"/>
      <p:bldP spid="50" grpId="0" animBg="1"/>
      <p:bldP spid="56" grpId="0"/>
      <p:bldP spid="57" grpId="0" animBg="1"/>
      <p:bldP spid="58" grpId="0" animBg="1"/>
      <p:bldP spid="59" grpId="0" animBg="1"/>
      <p:bldP spid="123" grpId="0" animBg="1"/>
      <p:bldP spid="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620000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CH" kern="1200" dirty="0"/>
              <a:t>Premi per i GT</a:t>
            </a:r>
            <a:endParaRPr lang="it-CH" i="1" kern="1200" dirty="0"/>
          </a:p>
        </p:txBody>
      </p:sp>
      <p:graphicFrame>
        <p:nvGraphicFramePr>
          <p:cNvPr id="15" name="Group 12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35326"/>
              </p:ext>
            </p:extLst>
          </p:nvPr>
        </p:nvGraphicFramePr>
        <p:xfrm>
          <a:off x="251520" y="1556792"/>
          <a:ext cx="8640957" cy="4731695"/>
        </p:xfrm>
        <a:graphic>
          <a:graphicData uri="http://schemas.openxmlformats.org/drawingml/2006/table">
            <a:tbl>
              <a:tblPr/>
              <a:tblGrid>
                <a:gridCol w="2100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1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60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371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Gara / Concorso</a:t>
                      </a:r>
                    </a:p>
                  </a:txBody>
                  <a:tcPr marL="91443" marR="9144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Premio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Punteggi a seconda del Corso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P.ti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890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MAX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Corso GT</a:t>
                      </a:r>
                    </a:p>
                  </a:txBody>
                  <a:tcPr marL="91443" marR="9144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Coltellino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1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JS/GT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1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 Edition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quattro (4) Corsi conclusi con successo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Tiro di Concorso</a:t>
                      </a:r>
                    </a:p>
                  </a:txBody>
                  <a:tcPr marL="91443" marR="9144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Distinzione 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Gara / Concorso</a:t>
                      </a:r>
                    </a:p>
                  </a:txBody>
                  <a:tcPr marL="91443" marR="9144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Premio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U17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3" marR="91443" marT="45727" marB="4572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3" marR="91443" marT="45727" marB="45727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U21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3" marR="91443" marT="45727" marB="45727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3" marR="91443"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P.Ti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MAX</a:t>
                      </a:r>
                    </a:p>
                  </a:txBody>
                  <a:tcPr marL="91443" marR="91443" marT="45727" marB="45727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Programma Obbligatorio</a:t>
                      </a:r>
                    </a:p>
                  </a:txBody>
                  <a:tcPr marL="91443" marR="9144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Menzione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0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Tiro Federale in Campagna</a:t>
                      </a:r>
                    </a:p>
                  </a:txBody>
                  <a:tcPr marL="91443" marR="9144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Menzione 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77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Distinzione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tiri</a:t>
                      </a:r>
                    </a:p>
                  </a:txBody>
                  <a:tcPr marL="91443" marR="91443"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Distinzione</a:t>
                      </a:r>
                    </a:p>
                  </a:txBody>
                  <a:tcPr marL="91443" marR="91443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43" marR="91443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6" name="Picture 47" descr="E:\Enrico\CIVICI\Corso GT\0_Documentazione\Teoria\04_Tiro-CH\T_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627396" cy="451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0" descr="E:\Enrico\CIVICI\Corso GT\0_Documentazione\Teoria\04_Tiro-CH\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627396" cy="450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65696"/>
            <a:ext cx="379878" cy="4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3" descr="D:\DCIM\106_PANA\P1060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78506">
            <a:off x="3791656" y="2267411"/>
            <a:ext cx="867815" cy="5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7B8AC"/>
              </a:clrFrom>
              <a:clrTo>
                <a:srgbClr val="C7B8A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68" y="3049224"/>
            <a:ext cx="1152128" cy="47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620000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CH" kern="1200" dirty="0"/>
              <a:t>Il macro obiettivo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51520" y="1534264"/>
            <a:ext cx="8629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it-CH" sz="2000" b="0" dirty="0">
                <a:latin typeface="+mn-lt"/>
              </a:rPr>
              <a:t>Ovvero dove voglio andare e cosa voglio ottenere con il mio corso …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207940" y="2126225"/>
            <a:ext cx="745769" cy="1302775"/>
            <a:chOff x="4156980" y="1709277"/>
            <a:chExt cx="745769" cy="1302775"/>
          </a:xfrm>
        </p:grpSpPr>
        <p:grpSp>
          <p:nvGrpSpPr>
            <p:cNvPr id="11" name="Group 325"/>
            <p:cNvGrpSpPr>
              <a:grpSpLocks/>
            </p:cNvGrpSpPr>
            <p:nvPr/>
          </p:nvGrpSpPr>
          <p:grpSpPr bwMode="auto">
            <a:xfrm>
              <a:off x="4156980" y="1709277"/>
              <a:ext cx="745769" cy="1302775"/>
              <a:chOff x="2099" y="2302"/>
              <a:chExt cx="336" cy="654"/>
            </a:xfrm>
          </p:grpSpPr>
          <p:grpSp>
            <p:nvGrpSpPr>
              <p:cNvPr id="12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4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CH" dirty="0"/>
                </a:p>
              </p:txBody>
            </p:sp>
            <p:sp>
              <p:nvSpPr>
                <p:cNvPr id="15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CH" dirty="0"/>
                </a:p>
              </p:txBody>
            </p:sp>
            <p:sp>
              <p:nvSpPr>
                <p:cNvPr id="16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CH" dirty="0"/>
                </a:p>
              </p:txBody>
            </p:sp>
            <p:sp>
              <p:nvSpPr>
                <p:cNvPr id="17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CH" dirty="0"/>
                </a:p>
              </p:txBody>
            </p:sp>
          </p:grpSp>
          <p:sp>
            <p:nvSpPr>
              <p:cNvPr id="13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CH" dirty="0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4175758" y="2296950"/>
              <a:ext cx="717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CH" sz="2800" b="1" dirty="0">
                  <a:solidFill>
                    <a:schemeClr val="bg1"/>
                  </a:solidFill>
                </a:rPr>
                <a:t>GT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51520" y="2999827"/>
            <a:ext cx="3896816" cy="911962"/>
            <a:chOff x="251520" y="2999827"/>
            <a:chExt cx="3896816" cy="911962"/>
          </a:xfrm>
        </p:grpSpPr>
        <p:sp>
          <p:nvSpPr>
            <p:cNvPr id="18" name="Ellipse 17"/>
            <p:cNvSpPr/>
            <p:nvPr/>
          </p:nvSpPr>
          <p:spPr bwMode="auto">
            <a:xfrm>
              <a:off x="251520" y="2999827"/>
              <a:ext cx="1728192" cy="91196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/>
                <a:t>Massima resa economica del corso 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1" name="Gerade Verbindung mit Pfeil 20"/>
            <p:cNvCxnSpPr/>
            <p:nvPr/>
          </p:nvCxnSpPr>
          <p:spPr bwMode="auto">
            <a:xfrm flipH="1">
              <a:off x="2123728" y="3100318"/>
              <a:ext cx="2024608" cy="3286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uppieren 2"/>
          <p:cNvGrpSpPr/>
          <p:nvPr/>
        </p:nvGrpSpPr>
        <p:grpSpPr>
          <a:xfrm>
            <a:off x="1691680" y="3429000"/>
            <a:ext cx="2456656" cy="1287760"/>
            <a:chOff x="1691680" y="3429000"/>
            <a:chExt cx="2456656" cy="1287760"/>
          </a:xfrm>
        </p:grpSpPr>
        <p:sp>
          <p:nvSpPr>
            <p:cNvPr id="22" name="Ellipse 21"/>
            <p:cNvSpPr/>
            <p:nvPr/>
          </p:nvSpPr>
          <p:spPr bwMode="auto">
            <a:xfrm>
              <a:off x="1691680" y="3911789"/>
              <a:ext cx="1944582" cy="80497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/>
                <a:t>Ricerca del campione TI/CH 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9" name="Gerade Verbindung mit Pfeil 28"/>
            <p:cNvCxnSpPr/>
            <p:nvPr/>
          </p:nvCxnSpPr>
          <p:spPr bwMode="auto">
            <a:xfrm flipH="1">
              <a:off x="3347864" y="3429000"/>
              <a:ext cx="800472" cy="48278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uppieren 18"/>
          <p:cNvGrpSpPr/>
          <p:nvPr/>
        </p:nvGrpSpPr>
        <p:grpSpPr>
          <a:xfrm>
            <a:off x="5076056" y="2732520"/>
            <a:ext cx="3805279" cy="949971"/>
            <a:chOff x="5076056" y="2732520"/>
            <a:chExt cx="3805279" cy="949971"/>
          </a:xfrm>
        </p:grpSpPr>
        <p:sp>
          <p:nvSpPr>
            <p:cNvPr id="23" name="Ellipse 22"/>
            <p:cNvSpPr/>
            <p:nvPr/>
          </p:nvSpPr>
          <p:spPr bwMode="auto">
            <a:xfrm>
              <a:off x="6936753" y="2732520"/>
              <a:ext cx="1944582" cy="94997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/>
                <a:t>Fare il corso con il minimo impegno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Gerade Verbindung mit Pfeil 31"/>
            <p:cNvCxnSpPr/>
            <p:nvPr/>
          </p:nvCxnSpPr>
          <p:spPr bwMode="auto">
            <a:xfrm>
              <a:off x="5076056" y="3100318"/>
              <a:ext cx="1800200" cy="10718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uppieren 4"/>
          <p:cNvGrpSpPr/>
          <p:nvPr/>
        </p:nvGrpSpPr>
        <p:grpSpPr>
          <a:xfrm>
            <a:off x="5076056" y="3429000"/>
            <a:ext cx="2544956" cy="1655763"/>
            <a:chOff x="5364088" y="3371280"/>
            <a:chExt cx="2544956" cy="1655763"/>
          </a:xfrm>
        </p:grpSpPr>
        <p:sp>
          <p:nvSpPr>
            <p:cNvPr id="25" name="Ellipse 24"/>
            <p:cNvSpPr/>
            <p:nvPr/>
          </p:nvSpPr>
          <p:spPr bwMode="auto">
            <a:xfrm>
              <a:off x="6248930" y="4077072"/>
              <a:ext cx="1660114" cy="94997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/>
                <a:t>Formare dei possibili futuri funzionari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5" name="Gerade Verbindung mit Pfeil 34"/>
            <p:cNvCxnSpPr/>
            <p:nvPr/>
          </p:nvCxnSpPr>
          <p:spPr bwMode="auto">
            <a:xfrm>
              <a:off x="5364088" y="3371280"/>
              <a:ext cx="1080120" cy="777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uppieren 3"/>
          <p:cNvGrpSpPr/>
          <p:nvPr/>
        </p:nvGrpSpPr>
        <p:grpSpPr>
          <a:xfrm>
            <a:off x="3842792" y="3455808"/>
            <a:ext cx="1660114" cy="1808437"/>
            <a:chOff x="3842792" y="3455808"/>
            <a:chExt cx="1660114" cy="1808437"/>
          </a:xfrm>
        </p:grpSpPr>
        <p:sp>
          <p:nvSpPr>
            <p:cNvPr id="24" name="Ellipse 23"/>
            <p:cNvSpPr/>
            <p:nvPr/>
          </p:nvSpPr>
          <p:spPr bwMode="auto">
            <a:xfrm>
              <a:off x="3842792" y="4314274"/>
              <a:ext cx="1660114" cy="94997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/>
                <a:t>Formare dei possibili nuovi soci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8" name="Gerade Verbindung mit Pfeil 37"/>
            <p:cNvCxnSpPr/>
            <p:nvPr/>
          </p:nvCxnSpPr>
          <p:spPr bwMode="auto">
            <a:xfrm>
              <a:off x="4572000" y="3455808"/>
              <a:ext cx="13263" cy="76528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uppieren 7"/>
          <p:cNvGrpSpPr/>
          <p:nvPr/>
        </p:nvGrpSpPr>
        <p:grpSpPr>
          <a:xfrm>
            <a:off x="179512" y="3717032"/>
            <a:ext cx="8856984" cy="2745596"/>
            <a:chOff x="179512" y="3717032"/>
            <a:chExt cx="8856984" cy="2745596"/>
          </a:xfrm>
        </p:grpSpPr>
        <p:sp>
          <p:nvSpPr>
            <p:cNvPr id="6" name="Textfeld 5"/>
            <p:cNvSpPr txBox="1"/>
            <p:nvPr/>
          </p:nvSpPr>
          <p:spPr>
            <a:xfrm>
              <a:off x="179512" y="4005064"/>
              <a:ext cx="12241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3333FF"/>
                  </a:solidFill>
                </a:rPr>
                <a:t>... al </a:t>
              </a:r>
              <a:r>
                <a:rPr lang="de-CH" dirty="0" err="1">
                  <a:solidFill>
                    <a:srgbClr val="3333FF"/>
                  </a:solidFill>
                </a:rPr>
                <a:t>neofita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sono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richieste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molte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risorse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economiche</a:t>
              </a:r>
              <a:r>
                <a:rPr lang="de-CH" dirty="0">
                  <a:solidFill>
                    <a:srgbClr val="3333FF"/>
                  </a:solidFill>
                </a:rPr>
                <a:t>. 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979712" y="47971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3333FF"/>
                  </a:solidFill>
                </a:rPr>
                <a:t>... </a:t>
              </a:r>
              <a:r>
                <a:rPr lang="de-CH" dirty="0" err="1">
                  <a:solidFill>
                    <a:srgbClr val="3333FF"/>
                  </a:solidFill>
                </a:rPr>
                <a:t>chi</a:t>
              </a:r>
              <a:r>
                <a:rPr lang="de-CH" dirty="0">
                  <a:solidFill>
                    <a:srgbClr val="3333FF"/>
                  </a:solidFill>
                </a:rPr>
                <a:t> non è </a:t>
              </a:r>
              <a:r>
                <a:rPr lang="de-CH" dirty="0" err="1">
                  <a:solidFill>
                    <a:srgbClr val="3333FF"/>
                  </a:solidFill>
                </a:rPr>
                <a:t>il</a:t>
              </a:r>
              <a:r>
                <a:rPr lang="de-CH" dirty="0">
                  <a:solidFill>
                    <a:srgbClr val="3333FF"/>
                  </a:solidFill>
                </a:rPr>
                <a:t> top </a:t>
              </a:r>
              <a:r>
                <a:rPr lang="de-CH" dirty="0" err="1">
                  <a:solidFill>
                    <a:srgbClr val="3333FF"/>
                  </a:solidFill>
                </a:rPr>
                <a:t>lascia</a:t>
              </a:r>
              <a:r>
                <a:rPr lang="de-CH" dirty="0">
                  <a:solidFill>
                    <a:srgbClr val="3333FF"/>
                  </a:solidFill>
                </a:rPr>
                <a:t>.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3636262" y="5386313"/>
              <a:ext cx="2118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3333FF"/>
                  </a:solidFill>
                </a:rPr>
                <a:t>... </a:t>
              </a:r>
              <a:r>
                <a:rPr lang="de-CH" dirty="0" err="1">
                  <a:solidFill>
                    <a:srgbClr val="3333FF"/>
                  </a:solidFill>
                </a:rPr>
                <a:t>bello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sparare</a:t>
              </a:r>
              <a:r>
                <a:rPr lang="de-CH" dirty="0">
                  <a:solidFill>
                    <a:srgbClr val="3333FF"/>
                  </a:solidFill>
                </a:rPr>
                <a:t>, </a:t>
              </a:r>
              <a:r>
                <a:rPr lang="de-CH" dirty="0" err="1">
                  <a:solidFill>
                    <a:srgbClr val="3333FF"/>
                  </a:solidFill>
                </a:rPr>
                <a:t>ma</a:t>
              </a:r>
              <a:r>
                <a:rPr lang="de-CH" dirty="0">
                  <a:solidFill>
                    <a:srgbClr val="3333FF"/>
                  </a:solidFill>
                </a:rPr>
                <a:t> per </a:t>
              </a:r>
              <a:r>
                <a:rPr lang="de-CH" dirty="0" err="1">
                  <a:solidFill>
                    <a:srgbClr val="3333FF"/>
                  </a:solidFill>
                </a:rPr>
                <a:t>aiutare</a:t>
              </a:r>
              <a:r>
                <a:rPr lang="de-CH" dirty="0">
                  <a:solidFill>
                    <a:srgbClr val="3333FF"/>
                  </a:solidFill>
                </a:rPr>
                <a:t> poche </a:t>
              </a:r>
              <a:r>
                <a:rPr lang="de-CH" dirty="0" err="1">
                  <a:solidFill>
                    <a:srgbClr val="3333FF"/>
                  </a:solidFill>
                </a:rPr>
                <a:t>figure</a:t>
              </a:r>
              <a:r>
                <a:rPr lang="de-CH" dirty="0">
                  <a:solidFill>
                    <a:srgbClr val="3333FF"/>
                  </a:solidFill>
                </a:rPr>
                <a:t>.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156176" y="5157192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3333FF"/>
                  </a:solidFill>
                </a:rPr>
                <a:t>... </a:t>
              </a:r>
              <a:r>
                <a:rPr lang="de-CH" dirty="0" err="1">
                  <a:solidFill>
                    <a:srgbClr val="3333FF"/>
                  </a:solidFill>
                </a:rPr>
                <a:t>tanto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impegno</a:t>
              </a:r>
              <a:r>
                <a:rPr lang="de-CH" dirty="0">
                  <a:solidFill>
                    <a:srgbClr val="3333FF"/>
                  </a:solidFill>
                </a:rPr>
                <a:t> e </a:t>
              </a:r>
              <a:r>
                <a:rPr lang="de-CH" dirty="0" err="1">
                  <a:solidFill>
                    <a:srgbClr val="3333FF"/>
                  </a:solidFill>
                </a:rPr>
                <a:t>molte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frustrazioni</a:t>
              </a:r>
              <a:r>
                <a:rPr lang="de-CH" dirty="0">
                  <a:solidFill>
                    <a:srgbClr val="3333FF"/>
                  </a:solidFill>
                </a:rPr>
                <a:t>.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7812360" y="3717032"/>
              <a:ext cx="12241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3333FF"/>
                  </a:solidFill>
                </a:rPr>
                <a:t>... al </a:t>
              </a:r>
              <a:r>
                <a:rPr lang="de-CH" dirty="0" err="1">
                  <a:solidFill>
                    <a:srgbClr val="3333FF"/>
                  </a:solidFill>
                </a:rPr>
                <a:t>neofita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sono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richiesti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impegno</a:t>
              </a:r>
              <a:r>
                <a:rPr lang="de-CH" dirty="0">
                  <a:solidFill>
                    <a:srgbClr val="3333FF"/>
                  </a:solidFill>
                </a:rPr>
                <a:t> e </a:t>
              </a:r>
              <a:r>
                <a:rPr lang="de-CH" dirty="0" err="1">
                  <a:solidFill>
                    <a:srgbClr val="3333FF"/>
                  </a:solidFill>
                </a:rPr>
                <a:t>capacità</a:t>
              </a:r>
              <a:r>
                <a:rPr lang="de-CH" dirty="0">
                  <a:solidFill>
                    <a:srgbClr val="3333FF"/>
                  </a:solidFill>
                </a:rPr>
                <a:t> </a:t>
              </a:r>
              <a:r>
                <a:rPr lang="de-CH" dirty="0" err="1">
                  <a:solidFill>
                    <a:srgbClr val="3333FF"/>
                  </a:solidFill>
                </a:rPr>
                <a:t>autodidatte</a:t>
              </a:r>
              <a:r>
                <a:rPr lang="de-CH" dirty="0">
                  <a:solidFill>
                    <a:srgbClr val="3333FF"/>
                  </a:solidFill>
                </a:rPr>
                <a:t>.</a:t>
              </a:r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5148064" y="6093296"/>
              <a:ext cx="38884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76238" indent="-3762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24733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26638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28543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304482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35020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39592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44164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48736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0" indent="0">
                <a:spcBef>
                  <a:spcPct val="100000"/>
                </a:spcBef>
              </a:pPr>
              <a:r>
                <a:rPr lang="it-CH" sz="1800" b="1" dirty="0">
                  <a:solidFill>
                    <a:srgbClr val="3333FF"/>
                  </a:solidFill>
                  <a:latin typeface="+mn-lt"/>
                </a:rPr>
                <a:t>Ogni medaglia ha il suo rovescio.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6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6200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kern="1200" dirty="0" err="1"/>
              <a:t>Struttura</a:t>
            </a:r>
            <a:r>
              <a:rPr lang="en-GB" kern="1200" dirty="0"/>
              <a:t> </a:t>
            </a:r>
            <a:r>
              <a:rPr lang="en-GB" kern="1200" dirty="0" err="1"/>
              <a:t>della</a:t>
            </a:r>
            <a:r>
              <a:rPr lang="en-GB" kern="1200" dirty="0"/>
              <a:t> </a:t>
            </a:r>
            <a:r>
              <a:rPr lang="en-GB" kern="1200" dirty="0" err="1"/>
              <a:t>stagione</a:t>
            </a:r>
            <a:endParaRPr lang="en-GB" kern="1200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285109" y="1556791"/>
            <a:ext cx="4608511" cy="35279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2000" i="1" u="sng" dirty="0">
                <a:sym typeface="Wingdings" pitchFamily="2" charset="2"/>
              </a:rPr>
              <a:t>Corso Speranze GT</a:t>
            </a:r>
            <a:endParaRPr lang="it-CH" sz="1400" i="1" u="sng" dirty="0">
              <a:sym typeface="Wingdings" pitchFamily="2" charset="2"/>
            </a:endParaRPr>
          </a:p>
          <a:p>
            <a:pPr marL="180975" indent="-180975" eaLnBrk="1" hangingPunct="1">
              <a:spcBef>
                <a:spcPts val="600"/>
              </a:spcBef>
              <a:buNone/>
              <a:tabLst>
                <a:tab pos="7900988" algn="r"/>
              </a:tabLst>
              <a:defRPr/>
            </a:pPr>
            <a:endParaRPr lang="it-CH" sz="1200" b="1" dirty="0">
              <a:sym typeface="Wingdings" pitchFamily="2" charset="2"/>
            </a:endParaRPr>
          </a:p>
          <a:p>
            <a:pPr marL="180975" indent="-180975" eaLnBrk="1" hangingPunct="1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Lezioni come da proprio calendario (</a:t>
            </a:r>
            <a:r>
              <a:rPr lang="it-CH" sz="1200" b="1" dirty="0" err="1">
                <a:sym typeface="Wingdings" pitchFamily="2" charset="2"/>
              </a:rPr>
              <a:t>Mag-Ott</a:t>
            </a:r>
            <a:r>
              <a:rPr lang="it-CH" sz="1200" b="1" dirty="0">
                <a:sym typeface="Wingdings" pitchFamily="2" charset="2"/>
              </a:rPr>
              <a:t>)</a:t>
            </a:r>
            <a:br>
              <a:rPr lang="it-CH" sz="1200" b="1" dirty="0">
                <a:sym typeface="Wingdings" pitchFamily="2" charset="2"/>
              </a:rPr>
            </a:br>
            <a:endParaRPr lang="it-CH" sz="1200" b="1" dirty="0">
              <a:sym typeface="Wingdings" pitchFamily="2" charset="2"/>
            </a:endParaRPr>
          </a:p>
          <a:p>
            <a:pPr marL="180975" indent="-180975" eaLnBrk="1" hangingPunct="1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Nessun numero minimo di partecipanti o presenza alle lezioni o durata di queste</a:t>
            </a:r>
            <a:br>
              <a:rPr lang="it-CH" sz="1200" b="1" dirty="0">
                <a:sym typeface="Wingdings" pitchFamily="2" charset="2"/>
              </a:rPr>
            </a:br>
            <a:r>
              <a:rPr lang="it-CH" sz="1200" b="1" dirty="0" err="1">
                <a:sym typeface="Wingdings" pitchFamily="2" charset="2"/>
              </a:rPr>
              <a:t>Tip</a:t>
            </a:r>
            <a:r>
              <a:rPr lang="it-CH" sz="1200" b="1" dirty="0">
                <a:sym typeface="Wingdings" pitchFamily="2" charset="2"/>
              </a:rPr>
              <a:t>.: una lezione di </a:t>
            </a:r>
            <a:r>
              <a:rPr lang="it-CH" sz="1200" b="1" dirty="0" err="1">
                <a:sym typeface="Wingdings" pitchFamily="2" charset="2"/>
              </a:rPr>
              <a:t>ca</a:t>
            </a:r>
            <a:r>
              <a:rPr lang="it-CH" sz="1200" b="1" dirty="0">
                <a:sym typeface="Wingdings" pitchFamily="2" charset="2"/>
              </a:rPr>
              <a:t>. 2-3h per settimana + gare GT</a:t>
            </a:r>
          </a:p>
          <a:p>
            <a:pPr marL="180975" indent="-180975" eaLnBrk="1" hangingPunct="1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Nessun programma o foglio di stand (a parte i concorsi)</a:t>
            </a:r>
            <a:br>
              <a:rPr lang="it-CH" sz="1200" b="1" dirty="0">
                <a:sym typeface="Wingdings" pitchFamily="2" charset="2"/>
              </a:rPr>
            </a:br>
            <a:r>
              <a:rPr lang="it-CH" sz="1200" b="1" dirty="0" err="1">
                <a:sym typeface="Wingdings" pitchFamily="2" charset="2"/>
              </a:rPr>
              <a:t>Tip</a:t>
            </a:r>
            <a:r>
              <a:rPr lang="it-CH" sz="1200" b="1" dirty="0">
                <a:sym typeface="Wingdings" pitchFamily="2" charset="2"/>
              </a:rPr>
              <a:t>.: lavorare con quaderno GS</a:t>
            </a:r>
            <a:br>
              <a:rPr lang="it-CH" sz="1200" b="1" dirty="0">
                <a:sym typeface="Wingdings" pitchFamily="2" charset="2"/>
              </a:rPr>
            </a:br>
            <a:endParaRPr lang="it-CH" sz="1200" b="1" dirty="0">
              <a:sym typeface="Wingdings" pitchFamily="2" charset="2"/>
            </a:endParaRPr>
          </a:p>
          <a:p>
            <a:pPr marL="180975" indent="-180975" eaLnBrk="1" hangingPunct="1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Si può chiedere ai partecipanti un contributo ai costi (tassa + </a:t>
            </a:r>
            <a:r>
              <a:rPr lang="it-CH" sz="1200" b="1" dirty="0" err="1">
                <a:sym typeface="Wingdings" pitchFamily="2" charset="2"/>
              </a:rPr>
              <a:t>mun</a:t>
            </a:r>
            <a:r>
              <a:rPr lang="it-CH" sz="1200" b="1" dirty="0">
                <a:sym typeface="Wingdings" pitchFamily="2" charset="2"/>
              </a:rPr>
              <a:t>)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Materiale in prestito gratuito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53479" y="1556791"/>
            <a:ext cx="3672408" cy="352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è"/>
              <a:defRPr sz="26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Wingdings" pitchFamily="2" charset="2"/>
              <a:buNone/>
              <a:tabLst>
                <a:tab pos="4667250" algn="l"/>
                <a:tab pos="7900988" algn="r"/>
              </a:tabLst>
              <a:defRPr/>
            </a:pPr>
            <a:r>
              <a:rPr lang="it-CH" sz="2000" i="1" u="sng" dirty="0">
                <a:sym typeface="Wingdings" pitchFamily="2" charset="2"/>
              </a:rPr>
              <a:t>Corso GT</a:t>
            </a:r>
            <a:endParaRPr lang="it-CH" sz="1400" i="1" u="sng" dirty="0">
              <a:sym typeface="Wingdings" pitchFamily="2" charset="2"/>
            </a:endParaRPr>
          </a:p>
          <a:p>
            <a:pPr marL="180975" indent="-180975">
              <a:spcBef>
                <a:spcPts val="600"/>
              </a:spcBef>
              <a:buNone/>
              <a:tabLst>
                <a:tab pos="7900988" algn="r"/>
              </a:tabLst>
              <a:defRPr/>
            </a:pPr>
            <a:endParaRPr lang="it-CH" sz="1200" b="1" dirty="0">
              <a:sym typeface="Wingdings" pitchFamily="2" charset="2"/>
            </a:endParaRPr>
          </a:p>
          <a:p>
            <a:pPr marL="180975" indent="-180975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Teoria + 4/5 giornate (seconda del corso) + T. </a:t>
            </a:r>
            <a:r>
              <a:rPr lang="it-CH" sz="1200" b="1" dirty="0" err="1">
                <a:sym typeface="Wingdings" pitchFamily="2" charset="2"/>
              </a:rPr>
              <a:t>Conc</a:t>
            </a:r>
            <a:r>
              <a:rPr lang="it-CH" sz="1200" b="1" dirty="0">
                <a:sym typeface="Wingdings" pitchFamily="2" charset="2"/>
              </a:rPr>
              <a:t> + TO + TFC (</a:t>
            </a:r>
            <a:r>
              <a:rPr lang="it-CH" sz="1200" b="1" dirty="0" err="1">
                <a:sym typeface="Wingdings" pitchFamily="2" charset="2"/>
              </a:rPr>
              <a:t>Feb-Apr</a:t>
            </a:r>
            <a:r>
              <a:rPr lang="it-CH" sz="1200" b="1" dirty="0">
                <a:sym typeface="Wingdings" pitchFamily="2" charset="2"/>
              </a:rPr>
              <a:t>)</a:t>
            </a:r>
          </a:p>
          <a:p>
            <a:pPr marL="180975" indent="-180975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Per il Corso GT almeno 5 partecipanti, almeno 2 con l'autorizzazione dell'UFT</a:t>
            </a:r>
            <a:br>
              <a:rPr lang="it-CH" sz="1200" b="1" dirty="0">
                <a:sym typeface="Wingdings" pitchFamily="2" charset="2"/>
              </a:rPr>
            </a:br>
            <a:endParaRPr lang="it-CH" sz="1200" b="1" dirty="0">
              <a:sym typeface="Wingdings" pitchFamily="2" charset="2"/>
            </a:endParaRPr>
          </a:p>
          <a:p>
            <a:pPr marL="180975" indent="-180975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Tenuta dei fogli di stand del Corso GT come da regolamento per il resto nessuna normative</a:t>
            </a:r>
          </a:p>
          <a:p>
            <a:pPr marL="180975" indent="-180975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Il corso deve essere gratuito </a:t>
            </a:r>
            <a:br>
              <a:rPr lang="it-CH" sz="1200" b="1" dirty="0">
                <a:sym typeface="Wingdings" pitchFamily="2" charset="2"/>
              </a:rPr>
            </a:br>
            <a:endParaRPr lang="it-CH" sz="1200" b="1" dirty="0">
              <a:sym typeface="Wingdings" pitchFamily="2" charset="2"/>
            </a:endParaRPr>
          </a:p>
          <a:p>
            <a:pPr marL="180975" indent="-180975">
              <a:spcBef>
                <a:spcPts val="600"/>
              </a:spcBef>
              <a:buNone/>
              <a:tabLst>
                <a:tab pos="7900988" algn="r"/>
              </a:tabLst>
              <a:defRPr/>
            </a:pPr>
            <a:r>
              <a:rPr lang="it-CH" sz="1200" b="1" dirty="0">
                <a:sym typeface="Wingdings" pitchFamily="2" charset="2"/>
              </a:rPr>
              <a:t>Materiale in prestito gratuito</a:t>
            </a:r>
            <a:endParaRPr lang="it-CH" sz="1100" dirty="0">
              <a:sym typeface="Wingdings" pitchFamily="2" charset="2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3051845" y="5301208"/>
            <a:ext cx="5561755" cy="10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it-CH" sz="1800" b="0" u="sng" dirty="0"/>
              <a:t>Attenzione:</a:t>
            </a:r>
            <a:r>
              <a:rPr lang="it-CH" sz="1800" b="0" dirty="0"/>
              <a:t> ci</a:t>
            </a:r>
            <a:r>
              <a:rPr lang="it-CH" sz="1800" dirty="0"/>
              <a:t>ò che non costa non ha valore e se costa poco vale anche poco: date un valore al vostro impegno !</a:t>
            </a:r>
          </a:p>
        </p:txBody>
      </p:sp>
      <p:pic>
        <p:nvPicPr>
          <p:cNvPr id="1026" name="Picture 2" descr="File:100 CHF Vreneli 19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08709"/>
            <a:ext cx="2088232" cy="11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620000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Pianificazione</a:t>
            </a:r>
            <a:r>
              <a:rPr lang="en-GB" kern="1200" dirty="0"/>
              <a:t> </a:t>
            </a:r>
            <a:r>
              <a:rPr lang="en-GB" kern="1200" dirty="0" err="1"/>
              <a:t>dell’attività</a:t>
            </a:r>
            <a:endParaRPr lang="en-GB" kern="1200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2" y="1556792"/>
            <a:ext cx="2901819" cy="126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1514" y="1820644"/>
            <a:ext cx="419851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CH" sz="2800" b="1" u="sng" dirty="0">
                <a:latin typeface="Arial" charset="0"/>
              </a:rPr>
              <a:t>1. </a:t>
            </a:r>
            <a:r>
              <a:rPr lang="it-CH" sz="2800" b="1" u="sng" dirty="0" err="1">
                <a:latin typeface="Arial" charset="0"/>
              </a:rPr>
              <a:t>Macrociclo</a:t>
            </a:r>
            <a:r>
              <a:rPr lang="it-CH" sz="2800" b="1" u="sng" dirty="0">
                <a:latin typeface="Arial" charset="0"/>
              </a:rPr>
              <a:t>: stagione</a:t>
            </a:r>
            <a:endParaRPr lang="it-CH" sz="1800" i="1" dirty="0">
              <a:latin typeface="Arial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2" y="2856242"/>
            <a:ext cx="2901819" cy="2082324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057"/>
          <p:cNvSpPr>
            <a:spLocks noChangeArrowheads="1"/>
          </p:cNvSpPr>
          <p:nvPr/>
        </p:nvSpPr>
        <p:spPr bwMode="auto">
          <a:xfrm flipH="1">
            <a:off x="6588224" y="2221732"/>
            <a:ext cx="2160240" cy="2895126"/>
          </a:xfrm>
          <a:prstGeom prst="homePlate">
            <a:avLst>
              <a:gd name="adj" fmla="val 5571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it-CH" sz="3600" b="1" dirty="0">
                <a:solidFill>
                  <a:srgbClr val="FF6600"/>
                </a:solidFill>
              </a:rPr>
              <a:t>K</a:t>
            </a:r>
            <a:r>
              <a:rPr lang="it-CH" sz="1800" b="1" dirty="0"/>
              <a:t>EEP</a:t>
            </a:r>
            <a:endParaRPr lang="it-CH" sz="3600" b="1" dirty="0"/>
          </a:p>
          <a:p>
            <a:pPr algn="r"/>
            <a:r>
              <a:rPr lang="it-CH" sz="3600" b="1" dirty="0">
                <a:solidFill>
                  <a:srgbClr val="FF6600"/>
                </a:solidFill>
              </a:rPr>
              <a:t> I</a:t>
            </a:r>
            <a:r>
              <a:rPr lang="it-CH" sz="1800" b="1" dirty="0"/>
              <a:t> T</a:t>
            </a:r>
            <a:endParaRPr lang="it-CH" sz="3600" b="1" dirty="0"/>
          </a:p>
          <a:p>
            <a:pPr algn="r"/>
            <a:r>
              <a:rPr lang="it-CH" sz="3600" b="1" dirty="0">
                <a:solidFill>
                  <a:srgbClr val="FF6600"/>
                </a:solidFill>
              </a:rPr>
              <a:t>S</a:t>
            </a:r>
            <a:r>
              <a:rPr lang="it-CH" sz="1800" b="1" dirty="0"/>
              <a:t>IMPLE &amp;</a:t>
            </a:r>
            <a:endParaRPr lang="it-CH" sz="3600" b="1" dirty="0"/>
          </a:p>
          <a:p>
            <a:pPr algn="r"/>
            <a:r>
              <a:rPr lang="it-CH" sz="3600" b="1" dirty="0">
                <a:solidFill>
                  <a:srgbClr val="FF6600"/>
                </a:solidFill>
              </a:rPr>
              <a:t>S</a:t>
            </a:r>
            <a:r>
              <a:rPr lang="it-CH" sz="1800" b="1" dirty="0"/>
              <a:t>TUPID</a:t>
            </a:r>
            <a:endParaRPr lang="it-CH" dirty="0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7" y="5238990"/>
            <a:ext cx="720000" cy="108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2" y="5148856"/>
            <a:ext cx="717888" cy="108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83" y="5238990"/>
            <a:ext cx="721413" cy="108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10" y="5148856"/>
            <a:ext cx="826101" cy="108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03" y="5238990"/>
            <a:ext cx="720000" cy="108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22" y="5148856"/>
            <a:ext cx="724977" cy="108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89" y="5238990"/>
            <a:ext cx="721413" cy="108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26" y="5157192"/>
            <a:ext cx="722126" cy="10800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81" y="5568573"/>
            <a:ext cx="1104338" cy="71897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09" y="5148856"/>
            <a:ext cx="1130854" cy="71897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10256" y="5491371"/>
            <a:ext cx="537391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CH" sz="2800" b="1" u="sng" dirty="0">
                <a:latin typeface="Arial" charset="0"/>
              </a:rPr>
              <a:t>3. </a:t>
            </a:r>
            <a:r>
              <a:rPr lang="it-CH" sz="2800" b="1" u="sng" dirty="0" err="1">
                <a:latin typeface="Arial" charset="0"/>
              </a:rPr>
              <a:t>Microciclo</a:t>
            </a:r>
            <a:r>
              <a:rPr lang="it-CH" sz="2800" b="1" u="sng" dirty="0">
                <a:latin typeface="Arial" charset="0"/>
              </a:rPr>
              <a:t>: singola giornata</a:t>
            </a:r>
            <a:endParaRPr lang="it-CH" sz="1800" i="1" dirty="0">
              <a:latin typeface="Arial" charset="0"/>
            </a:endParaRPr>
          </a:p>
        </p:txBody>
      </p:sp>
      <p:sp>
        <p:nvSpPr>
          <p:cNvPr id="20" name="Text Box 1063"/>
          <p:cNvSpPr txBox="1">
            <a:spLocks noChangeArrowheads="1"/>
          </p:cNvSpPr>
          <p:nvPr/>
        </p:nvSpPr>
        <p:spPr bwMode="auto">
          <a:xfrm>
            <a:off x="7126138" y="5211802"/>
            <a:ext cx="16561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it-CH" b="1" dirty="0">
                <a:solidFill>
                  <a:srgbClr val="008000"/>
                </a:solidFill>
                <a:latin typeface="Arial" charset="0"/>
              </a:rPr>
              <a:t>semplicità e organizzazione efficace</a:t>
            </a:r>
          </a:p>
          <a:p>
            <a:pPr algn="r"/>
            <a:endParaRPr lang="it-CH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24" y="2856242"/>
            <a:ext cx="3002459" cy="2082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8038" y="3738438"/>
            <a:ext cx="361593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4175" algn="l"/>
                <a:tab pos="1520825" algn="ctr"/>
                <a:tab pos="1905000" algn="l"/>
                <a:tab pos="3425825" algn="ctr"/>
                <a:tab pos="5330825" algn="ctr"/>
                <a:tab pos="7329488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CH" sz="2800" b="1" u="sng" dirty="0">
                <a:latin typeface="Arial" charset="0"/>
              </a:rPr>
              <a:t>2. </a:t>
            </a:r>
            <a:r>
              <a:rPr lang="it-CH" sz="2800" b="1" u="sng" dirty="0" err="1">
                <a:latin typeface="Arial" charset="0"/>
              </a:rPr>
              <a:t>Mesociclo</a:t>
            </a:r>
            <a:r>
              <a:rPr lang="it-CH" sz="2800" b="1" u="sng" dirty="0">
                <a:latin typeface="Arial" charset="0"/>
              </a:rPr>
              <a:t>: Corso</a:t>
            </a:r>
            <a:endParaRPr lang="it-CH" sz="18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620000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Macrociclo</a:t>
            </a:r>
            <a:r>
              <a:rPr lang="en-GB" kern="1200" dirty="0"/>
              <a:t>: </a:t>
            </a:r>
            <a:r>
              <a:rPr lang="en-GB" kern="1200" dirty="0" err="1"/>
              <a:t>pianificazione</a:t>
            </a:r>
            <a:r>
              <a:rPr lang="en-GB" kern="1200" dirty="0"/>
              <a:t> </a:t>
            </a:r>
            <a:r>
              <a:rPr lang="en-GB" kern="1200" dirty="0" err="1"/>
              <a:t>annuale</a:t>
            </a:r>
            <a:endParaRPr lang="en-GB" kern="12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520" y="1534264"/>
            <a:ext cx="86298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Risoluzione temporale 1 settimana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Durata della stagione più un mese prima e dopo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Visione di tutti gli eventi: tiri amichevoli, gare, allenamenti, ferie, …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Impegno: </a:t>
            </a:r>
            <a:r>
              <a:rPr lang="it-CH" sz="1600" b="0" dirty="0" err="1">
                <a:latin typeface="+mn-lt"/>
              </a:rPr>
              <a:t>ca</a:t>
            </a:r>
            <a:r>
              <a:rPr lang="it-CH" sz="1600" dirty="0">
                <a:latin typeface="+mn-lt"/>
              </a:rPr>
              <a:t>. 2h la prima volta, poi </a:t>
            </a:r>
            <a:r>
              <a:rPr lang="it-CH" sz="1600" dirty="0" err="1">
                <a:latin typeface="+mn-lt"/>
              </a:rPr>
              <a:t>ca</a:t>
            </a:r>
            <a:r>
              <a:rPr lang="it-CH" sz="1600" dirty="0">
                <a:latin typeface="+mn-lt"/>
              </a:rPr>
              <a:t>. 20 </a:t>
            </a:r>
            <a:r>
              <a:rPr lang="it-CH" sz="1600" dirty="0" err="1">
                <a:latin typeface="+mn-lt"/>
              </a:rPr>
              <a:t>min</a:t>
            </a:r>
            <a:r>
              <a:rPr lang="it-CH" sz="1600" dirty="0">
                <a:latin typeface="+mn-lt"/>
              </a:rPr>
              <a:t> ogni anno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2"/>
          <a:stretch/>
        </p:blipFill>
        <p:spPr bwMode="auto">
          <a:xfrm>
            <a:off x="389235" y="2681733"/>
            <a:ext cx="8354384" cy="36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620000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Mesociclo</a:t>
            </a:r>
            <a:r>
              <a:rPr lang="en-GB" kern="1200" dirty="0"/>
              <a:t> 1: </a:t>
            </a:r>
            <a:r>
              <a:rPr lang="en-GB" kern="1200" dirty="0" err="1"/>
              <a:t>pianificazione</a:t>
            </a:r>
            <a:r>
              <a:rPr lang="en-GB" kern="1200" dirty="0"/>
              <a:t> del CGT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520" y="1534263"/>
            <a:ext cx="86298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Risoluzione temporale </a:t>
            </a:r>
            <a:r>
              <a:rPr lang="it-CH" sz="1600" dirty="0">
                <a:latin typeface="+mn-lt"/>
              </a:rPr>
              <a:t>30/60 minuti</a:t>
            </a:r>
            <a:endParaRPr lang="it-CH" sz="1600" b="0" dirty="0">
              <a:latin typeface="+mn-lt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Durata del corso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Visione d’insieme di tutte le attività dei singoli attori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Pianificazione delle risorse e della logistica </a:t>
            </a:r>
            <a:endParaRPr lang="it-IT" sz="1600" dirty="0">
              <a:latin typeface="+mn-lt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IT" sz="1600" dirty="0">
                <a:latin typeface="+mn-lt"/>
              </a:rPr>
              <a:t>Impegno: </a:t>
            </a:r>
            <a:r>
              <a:rPr lang="it-IT" sz="1600" dirty="0" err="1">
                <a:latin typeface="+mn-lt"/>
              </a:rPr>
              <a:t>ca</a:t>
            </a:r>
            <a:r>
              <a:rPr lang="it-IT" sz="1600" dirty="0">
                <a:latin typeface="+mn-lt"/>
              </a:rPr>
              <a:t>. 4h la prima volta, poi </a:t>
            </a:r>
            <a:r>
              <a:rPr lang="it-IT" sz="1600" dirty="0" err="1">
                <a:latin typeface="+mn-lt"/>
              </a:rPr>
              <a:t>ca</a:t>
            </a:r>
            <a:r>
              <a:rPr lang="it-IT" sz="1600" dirty="0">
                <a:latin typeface="+mn-lt"/>
              </a:rPr>
              <a:t>. 20 </a:t>
            </a:r>
            <a:r>
              <a:rPr lang="it-IT" sz="1600" dirty="0" err="1">
                <a:latin typeface="+mn-lt"/>
              </a:rPr>
              <a:t>min</a:t>
            </a:r>
            <a:r>
              <a:rPr lang="it-IT" sz="1600" dirty="0">
                <a:latin typeface="+mn-lt"/>
              </a:rPr>
              <a:t> ogni anno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01675"/>
            <a:ext cx="6192688" cy="337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79512" y="6021288"/>
            <a:ext cx="86298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de-CH" sz="1600" b="0" dirty="0" err="1">
                <a:latin typeface="+mn-lt"/>
              </a:rPr>
              <a:t>Pianificazione</a:t>
            </a:r>
            <a:r>
              <a:rPr lang="de-CH" sz="1600" b="0" dirty="0">
                <a:latin typeface="+mn-lt"/>
              </a:rPr>
              <a:t> </a:t>
            </a:r>
            <a:r>
              <a:rPr lang="de-CH" sz="1600" b="0" dirty="0" err="1">
                <a:latin typeface="+mn-lt"/>
              </a:rPr>
              <a:t>con</a:t>
            </a:r>
            <a:r>
              <a:rPr lang="de-CH" sz="1600" b="0" dirty="0">
                <a:latin typeface="+mn-lt"/>
              </a:rPr>
              <a:t> </a:t>
            </a:r>
            <a:r>
              <a:rPr lang="de-CH" sz="1600" b="0" dirty="0" err="1">
                <a:latin typeface="+mn-lt"/>
              </a:rPr>
              <a:t>l’aiuto</a:t>
            </a:r>
            <a:r>
              <a:rPr lang="de-CH" sz="1600" b="0" dirty="0">
                <a:latin typeface="+mn-lt"/>
              </a:rPr>
              <a:t> del </a:t>
            </a:r>
            <a:r>
              <a:rPr lang="de-CH" sz="1600" b="0" dirty="0" err="1">
                <a:latin typeface="+mn-lt"/>
              </a:rPr>
              <a:t>quaderno</a:t>
            </a:r>
            <a:r>
              <a:rPr lang="de-CH" sz="1600" b="0" dirty="0">
                <a:latin typeface="+mn-lt"/>
              </a:rPr>
              <a:t> </a:t>
            </a:r>
            <a:r>
              <a:rPr lang="de-CH" sz="1600" b="0" dirty="0" err="1">
                <a:latin typeface="+mn-lt"/>
              </a:rPr>
              <a:t>d’allenamento</a:t>
            </a:r>
            <a:r>
              <a:rPr lang="de-CH" sz="1600" b="0" dirty="0">
                <a:latin typeface="+mn-lt"/>
              </a:rPr>
              <a:t> GS</a:t>
            </a:r>
            <a:endParaRPr lang="it-IT" sz="1600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221" y="44624"/>
            <a:ext cx="7777163" cy="1143000"/>
          </a:xfrm>
        </p:spPr>
        <p:txBody>
          <a:bodyPr/>
          <a:lstStyle/>
          <a:p>
            <a:r>
              <a:rPr lang="en-GB" kern="1200" dirty="0" err="1"/>
              <a:t>Mesociclo</a:t>
            </a:r>
            <a:r>
              <a:rPr lang="en-GB" kern="1200" dirty="0"/>
              <a:t> 2: </a:t>
            </a:r>
            <a:r>
              <a:rPr lang="en-GB" kern="1200" dirty="0" err="1"/>
              <a:t>pianificazione</a:t>
            </a:r>
            <a:r>
              <a:rPr lang="en-GB" kern="1200" dirty="0"/>
              <a:t> del CS</a:t>
            </a: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204000" cy="221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3240000" cy="185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2262962" cy="324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312368" cy="133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758207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Microciclo</a:t>
            </a:r>
            <a:r>
              <a:rPr lang="en-GB" kern="1200" dirty="0"/>
              <a:t>: </a:t>
            </a:r>
            <a:r>
              <a:rPr lang="en-GB" kern="1200" dirty="0" err="1"/>
              <a:t>pianificazione</a:t>
            </a:r>
            <a:r>
              <a:rPr lang="en-GB" kern="1200" dirty="0"/>
              <a:t> di </a:t>
            </a:r>
            <a:r>
              <a:rPr lang="en-GB" kern="1200" dirty="0" err="1"/>
              <a:t>dettaglio</a:t>
            </a:r>
            <a:endParaRPr lang="en-GB" kern="12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520" y="1534264"/>
            <a:ext cx="86298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Pianificazione di dettaglio di ogni singola attività con compiti e responsabilità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Pianificazione e allocazione delle risorse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Piani delle lezioni</a:t>
            </a:r>
            <a:r>
              <a:rPr lang="it-CH" sz="1600" dirty="0">
                <a:latin typeface="+mn-lt"/>
              </a:rPr>
              <a:t>: </a:t>
            </a:r>
            <a:r>
              <a:rPr lang="it-CH" sz="1600" b="0" dirty="0">
                <a:latin typeface="+mn-lt"/>
              </a:rPr>
              <a:t>risoluzione temporale 5/10 minuti, dettaglio delle singole lezioni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Pianificazione giornaliera:</a:t>
            </a:r>
            <a:r>
              <a:rPr lang="it-CH" sz="1600" dirty="0">
                <a:latin typeface="+mn-lt"/>
              </a:rPr>
              <a:t> risoluzione temporale secondo orario e durata della giornata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Impegno: </a:t>
            </a:r>
            <a:r>
              <a:rPr lang="it-CH" sz="1600" dirty="0" err="1">
                <a:latin typeface="+mn-lt"/>
              </a:rPr>
              <a:t>ca</a:t>
            </a:r>
            <a:r>
              <a:rPr lang="it-CH" sz="1600" dirty="0">
                <a:latin typeface="+mn-lt"/>
              </a:rPr>
              <a:t>. 6h la prima volta, poi </a:t>
            </a:r>
            <a:r>
              <a:rPr lang="it-CH" sz="1600" dirty="0" err="1">
                <a:latin typeface="+mn-lt"/>
              </a:rPr>
              <a:t>ca</a:t>
            </a:r>
            <a:r>
              <a:rPr lang="it-CH" sz="1600" dirty="0">
                <a:latin typeface="+mn-lt"/>
              </a:rPr>
              <a:t>. 20 </a:t>
            </a:r>
            <a:r>
              <a:rPr lang="it-CH" sz="1600" dirty="0" err="1">
                <a:latin typeface="+mn-lt"/>
              </a:rPr>
              <a:t>min</a:t>
            </a:r>
            <a:r>
              <a:rPr lang="it-CH" sz="1600" dirty="0">
                <a:latin typeface="+mn-lt"/>
              </a:rPr>
              <a:t> ogni anno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631219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98" y="3041817"/>
            <a:ext cx="2262389" cy="3239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6021288"/>
            <a:ext cx="86298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de-CH" sz="1600" b="0" dirty="0" err="1">
                <a:latin typeface="+mn-lt"/>
              </a:rPr>
              <a:t>Pianificazione</a:t>
            </a:r>
            <a:r>
              <a:rPr lang="de-CH" sz="1600" b="0" dirty="0">
                <a:latin typeface="+mn-lt"/>
              </a:rPr>
              <a:t> </a:t>
            </a:r>
            <a:r>
              <a:rPr lang="de-CH" sz="1600" b="0" dirty="0" err="1">
                <a:latin typeface="+mn-lt"/>
              </a:rPr>
              <a:t>con</a:t>
            </a:r>
            <a:r>
              <a:rPr lang="de-CH" sz="1600" b="0" dirty="0">
                <a:latin typeface="+mn-lt"/>
              </a:rPr>
              <a:t> </a:t>
            </a:r>
            <a:r>
              <a:rPr lang="de-CH" sz="1600" b="0" dirty="0" err="1">
                <a:latin typeface="+mn-lt"/>
              </a:rPr>
              <a:t>l’aiuto</a:t>
            </a:r>
            <a:r>
              <a:rPr lang="de-CH" sz="1600" b="0" dirty="0">
                <a:latin typeface="+mn-lt"/>
              </a:rPr>
              <a:t> del </a:t>
            </a:r>
            <a:r>
              <a:rPr lang="de-CH" sz="1600" b="0" i="1" dirty="0">
                <a:latin typeface="+mn-lt"/>
              </a:rPr>
              <a:t>Picasso</a:t>
            </a:r>
            <a:endParaRPr lang="it-IT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33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758207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Esempio</a:t>
            </a:r>
            <a:r>
              <a:rPr lang="en-GB" kern="1200" dirty="0"/>
              <a:t> di piano </a:t>
            </a:r>
            <a:r>
              <a:rPr lang="en-GB" kern="1200" dirty="0" err="1"/>
              <a:t>giornaliero</a:t>
            </a:r>
            <a:endParaRPr lang="en-GB" kern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7588A83E-75EE-4B5F-9C84-0C8DA9834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576387"/>
            <a:ext cx="84963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620000" cy="114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dirty="0" err="1"/>
              <a:t>Contenuti</a:t>
            </a:r>
            <a:endParaRPr lang="en-GB" dirty="0"/>
          </a:p>
        </p:txBody>
      </p:sp>
      <p:sp>
        <p:nvSpPr>
          <p:cNvPr id="15362" name="Rectangle 1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412875"/>
            <a:ext cx="8382000" cy="3960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it-CH" sz="2400" b="1" dirty="0"/>
              <a:t/>
            </a:r>
            <a:br>
              <a:rPr lang="it-CH" sz="2400" b="1" dirty="0"/>
            </a:br>
            <a:r>
              <a:rPr lang="it-CH" sz="2400" b="1" dirty="0"/>
              <a:t>1. Fasi della pianificazione</a:t>
            </a:r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it-CH" sz="2400" b="1" dirty="0"/>
              <a:t>2. I diversi aspetti nella pianificazione</a:t>
            </a:r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it-CH" sz="2400" b="1" dirty="0"/>
              <a:t>3. Doc DDPS</a:t>
            </a:r>
            <a:r>
              <a:rPr lang="it-CH" sz="1200" b="1" dirty="0"/>
              <a:t>	</a:t>
            </a:r>
            <a:endParaRPr lang="it-CH" sz="2400" b="1" dirty="0"/>
          </a:p>
        </p:txBody>
      </p:sp>
    </p:spTree>
    <p:extLst>
      <p:ext uri="{BB962C8B-B14F-4D97-AF65-F5344CB8AC3E}">
        <p14:creationId xmlns:p14="http://schemas.microsoft.com/office/powerpoint/2010/main" val="35496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758207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Stima</a:t>
            </a:r>
            <a:r>
              <a:rPr lang="en-GB" kern="1200" dirty="0"/>
              <a:t> del </a:t>
            </a:r>
            <a:r>
              <a:rPr lang="en-GB" kern="1200" dirty="0" err="1"/>
              <a:t>numero</a:t>
            </a:r>
            <a:r>
              <a:rPr lang="en-GB" kern="1200" dirty="0"/>
              <a:t> di </a:t>
            </a:r>
            <a:r>
              <a:rPr lang="en-GB" kern="1200" dirty="0" err="1"/>
              <a:t>funzionari</a:t>
            </a:r>
            <a:endParaRPr lang="en-GB" kern="1200" dirty="0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67544" y="1772816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CH" sz="1800" dirty="0">
                <a:solidFill>
                  <a:srgbClr val="CC0000"/>
                </a:solidFill>
              </a:rPr>
              <a:t>Annunciati al 1° Corso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563888" y="1772816"/>
            <a:ext cx="26642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it-CH" sz="1800" dirty="0">
                <a:solidFill>
                  <a:srgbClr val="008000"/>
                </a:solidFill>
              </a:rPr>
              <a:t>Annunciati al 2°-6° Corso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1979712" y="2132856"/>
            <a:ext cx="2775987" cy="1656184"/>
            <a:chOff x="1979712" y="2132856"/>
            <a:chExt cx="2775987" cy="1656184"/>
          </a:xfrm>
        </p:grpSpPr>
        <p:cxnSp>
          <p:nvCxnSpPr>
            <p:cNvPr id="6" name="Gerade Verbindung mit Pfeil 5"/>
            <p:cNvCxnSpPr/>
            <p:nvPr/>
          </p:nvCxnSpPr>
          <p:spPr bwMode="auto">
            <a:xfrm>
              <a:off x="2195736" y="2132856"/>
              <a:ext cx="576064" cy="504056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mit Pfeil 38"/>
            <p:cNvCxnSpPr/>
            <p:nvPr/>
          </p:nvCxnSpPr>
          <p:spPr bwMode="auto">
            <a:xfrm flipH="1">
              <a:off x="4067944" y="2132856"/>
              <a:ext cx="360040" cy="432048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feld 7"/>
            <p:cNvSpPr txBox="1"/>
            <p:nvPr/>
          </p:nvSpPr>
          <p:spPr>
            <a:xfrm>
              <a:off x="1979712" y="234888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>
                  <a:solidFill>
                    <a:srgbClr val="CC0000"/>
                  </a:solidFill>
                </a:rPr>
                <a:t>75%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211960" y="234888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>
                  <a:solidFill>
                    <a:srgbClr val="008000"/>
                  </a:solidFill>
                </a:rPr>
                <a:t>90%</a:t>
              </a:r>
            </a:p>
          </p:txBody>
        </p:sp>
        <p:sp>
          <p:nvSpPr>
            <p:cNvPr id="189" name="Ellipse 188"/>
            <p:cNvSpPr/>
            <p:nvPr/>
          </p:nvSpPr>
          <p:spPr bwMode="auto">
            <a:xfrm>
              <a:off x="2339752" y="2564904"/>
              <a:ext cx="2304256" cy="122413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411760" y="2636912"/>
            <a:ext cx="2124152" cy="1080120"/>
            <a:chOff x="2411760" y="2636912"/>
            <a:chExt cx="2124152" cy="1080120"/>
          </a:xfrm>
        </p:grpSpPr>
        <p:sp>
          <p:nvSpPr>
            <p:cNvPr id="190" name="Ellipse 189"/>
            <p:cNvSpPr/>
            <p:nvPr/>
          </p:nvSpPr>
          <p:spPr bwMode="auto">
            <a:xfrm>
              <a:off x="3131840" y="2636912"/>
              <a:ext cx="756000" cy="540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# </a:t>
              </a:r>
              <a:r>
                <a:rPr kumimoji="0" lang="de-C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endPara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Ellipse 190"/>
            <p:cNvSpPr/>
            <p:nvPr/>
          </p:nvSpPr>
          <p:spPr bwMode="auto">
            <a:xfrm>
              <a:off x="3779912" y="2996952"/>
              <a:ext cx="756000" cy="540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# …</a:t>
              </a:r>
            </a:p>
          </p:txBody>
        </p:sp>
        <p:sp>
          <p:nvSpPr>
            <p:cNvPr id="192" name="Ellipse 191"/>
            <p:cNvSpPr/>
            <p:nvPr/>
          </p:nvSpPr>
          <p:spPr bwMode="auto">
            <a:xfrm>
              <a:off x="2411760" y="2996952"/>
              <a:ext cx="792088" cy="39598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Log</a:t>
              </a:r>
              <a:endPara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Ellipse 192"/>
            <p:cNvSpPr/>
            <p:nvPr/>
          </p:nvSpPr>
          <p:spPr bwMode="auto">
            <a:xfrm>
              <a:off x="3059832" y="3284984"/>
              <a:ext cx="720080" cy="43204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dirty="0" smtClean="0"/>
                <a:t># 2</a:t>
              </a:r>
              <a:endParaRPr kumimoji="0" lang="de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890626" y="2780928"/>
            <a:ext cx="4713822" cy="2847221"/>
            <a:chOff x="3890626" y="2780928"/>
            <a:chExt cx="4713822" cy="2847221"/>
          </a:xfrm>
        </p:grpSpPr>
        <p:sp>
          <p:nvSpPr>
            <p:cNvPr id="2" name="Ellipse 1"/>
            <p:cNvSpPr/>
            <p:nvPr/>
          </p:nvSpPr>
          <p:spPr bwMode="auto">
            <a:xfrm>
              <a:off x="4860032" y="2780928"/>
              <a:ext cx="2880320" cy="201622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5868144" y="4797152"/>
              <a:ext cx="2736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 err="1"/>
                <a:t>Classe</a:t>
              </a:r>
              <a:endParaRPr lang="de-CH" sz="1200" b="1" dirty="0"/>
            </a:p>
            <a:p>
              <a:pPr marL="285750" indent="-285750">
                <a:buFont typeface="Wingdings"/>
                <a:buChar char="à"/>
              </a:pPr>
              <a:r>
                <a:rPr lang="de-CH" sz="1200" b="1" dirty="0"/>
                <a:t>9-12 GT di tutti i </a:t>
              </a:r>
              <a:r>
                <a:rPr lang="de-CH" sz="1200" b="1" dirty="0" err="1"/>
                <a:t>corsi</a:t>
              </a:r>
              <a:endParaRPr lang="de-CH" sz="1200" b="1" dirty="0"/>
            </a:p>
            <a:p>
              <a:pPr marL="285750" indent="-285750">
                <a:buFont typeface="Wingdings"/>
                <a:buChar char="à"/>
              </a:pPr>
              <a:r>
                <a:rPr lang="de-CH" sz="1200" b="1" dirty="0"/>
                <a:t>1-2 </a:t>
              </a:r>
              <a:r>
                <a:rPr lang="de-CH" sz="1200" b="1" dirty="0" err="1"/>
                <a:t>monitori</a:t>
              </a:r>
              <a:r>
                <a:rPr lang="de-CH" sz="1200" b="1" dirty="0"/>
                <a:t>/</a:t>
              </a:r>
              <a:r>
                <a:rPr lang="de-CH" sz="1200" b="1" dirty="0" err="1"/>
                <a:t>aiuti</a:t>
              </a:r>
              <a:endParaRPr lang="de-CH" sz="1200" b="1" dirty="0"/>
            </a:p>
            <a:p>
              <a:pPr marL="285750" indent="-285750">
                <a:buFont typeface="Wingdings"/>
                <a:buChar char="à"/>
              </a:pPr>
              <a:r>
                <a:rPr lang="de-CH" sz="1200" b="1" dirty="0"/>
                <a:t>1 capo </a:t>
              </a:r>
              <a:r>
                <a:rPr lang="de-CH" sz="1200" b="1" dirty="0" err="1"/>
                <a:t>classe</a:t>
              </a:r>
              <a:r>
                <a:rPr lang="de-CH" sz="1200" b="1" dirty="0"/>
                <a:t> (</a:t>
              </a:r>
              <a:r>
                <a:rPr lang="de-CH" sz="1200" b="1" dirty="0" err="1"/>
                <a:t>cCGT</a:t>
              </a:r>
              <a:r>
                <a:rPr lang="de-CH" sz="1200" b="1" dirty="0"/>
                <a:t> o MF) </a:t>
              </a:r>
            </a:p>
          </p:txBody>
        </p:sp>
        <p:grpSp>
          <p:nvGrpSpPr>
            <p:cNvPr id="59" name="Group 59"/>
            <p:cNvGrpSpPr>
              <a:grpSpLocks noChangeAspect="1"/>
            </p:cNvGrpSpPr>
            <p:nvPr/>
          </p:nvGrpSpPr>
          <p:grpSpPr bwMode="auto">
            <a:xfrm>
              <a:off x="5436096" y="2996952"/>
              <a:ext cx="191912" cy="360000"/>
              <a:chOff x="2462" y="2302"/>
              <a:chExt cx="336" cy="654"/>
            </a:xfrm>
            <a:solidFill>
              <a:srgbClr val="CC0000"/>
            </a:solidFill>
          </p:grpSpPr>
          <p:sp>
            <p:nvSpPr>
              <p:cNvPr id="60" name="Oval 60"/>
              <p:cNvSpPr>
                <a:spLocks noChangeAspect="1"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64" name="Group 61"/>
              <p:cNvGrpSpPr>
                <a:grpSpLocks noChangeAspect="1"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  <a:grpFill/>
            </p:grpSpPr>
            <p:sp>
              <p:nvSpPr>
                <p:cNvPr id="65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68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74" name="Group 66"/>
            <p:cNvGrpSpPr>
              <a:grpSpLocks noChangeAspect="1"/>
            </p:cNvGrpSpPr>
            <p:nvPr/>
          </p:nvGrpSpPr>
          <p:grpSpPr bwMode="auto">
            <a:xfrm>
              <a:off x="5580112" y="4149080"/>
              <a:ext cx="191912" cy="360000"/>
              <a:chOff x="1637" y="2587"/>
              <a:chExt cx="337" cy="654"/>
            </a:xfrm>
            <a:solidFill>
              <a:srgbClr val="CC0000"/>
            </a:solidFill>
          </p:grpSpPr>
          <p:grpSp>
            <p:nvGrpSpPr>
              <p:cNvPr id="81" name="Group 67"/>
              <p:cNvGrpSpPr>
                <a:grpSpLocks noChangeAspect="1"/>
              </p:cNvGrpSpPr>
              <p:nvPr/>
            </p:nvGrpSpPr>
            <p:grpSpPr bwMode="auto">
              <a:xfrm>
                <a:off x="1637" y="2836"/>
                <a:ext cx="337" cy="405"/>
                <a:chOff x="1637" y="2836"/>
                <a:chExt cx="337" cy="405"/>
              </a:xfrm>
              <a:grpFill/>
            </p:grpSpPr>
            <p:sp>
              <p:nvSpPr>
                <p:cNvPr id="83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692" y="2836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4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637" y="2911"/>
                  <a:ext cx="337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637" y="2836"/>
                  <a:ext cx="120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6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849" y="2836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82" name="Oval 72"/>
              <p:cNvSpPr>
                <a:spLocks noChangeAspect="1" noChangeArrowheads="1"/>
              </p:cNvSpPr>
              <p:nvPr/>
            </p:nvSpPr>
            <p:spPr bwMode="auto">
              <a:xfrm>
                <a:off x="1703" y="2587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87" name="Group 73"/>
            <p:cNvGrpSpPr>
              <a:grpSpLocks noChangeAspect="1"/>
            </p:cNvGrpSpPr>
            <p:nvPr/>
          </p:nvGrpSpPr>
          <p:grpSpPr bwMode="auto">
            <a:xfrm>
              <a:off x="5436096" y="3645024"/>
              <a:ext cx="191912" cy="360000"/>
              <a:chOff x="1838" y="2415"/>
              <a:chExt cx="335" cy="654"/>
            </a:xfrm>
            <a:solidFill>
              <a:srgbClr val="CC0000"/>
            </a:solidFill>
          </p:grpSpPr>
          <p:sp>
            <p:nvSpPr>
              <p:cNvPr id="88" name="Oval 74"/>
              <p:cNvSpPr>
                <a:spLocks noChangeAspect="1" noChangeArrowheads="1"/>
              </p:cNvSpPr>
              <p:nvPr/>
            </p:nvSpPr>
            <p:spPr bwMode="auto">
              <a:xfrm>
                <a:off x="1904" y="2415"/>
                <a:ext cx="206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9" name="Group 75"/>
              <p:cNvGrpSpPr>
                <a:grpSpLocks noChangeAspect="1"/>
              </p:cNvGrpSpPr>
              <p:nvPr/>
            </p:nvGrpSpPr>
            <p:grpSpPr bwMode="auto">
              <a:xfrm>
                <a:off x="1838" y="2664"/>
                <a:ext cx="335" cy="405"/>
                <a:chOff x="1838" y="2664"/>
                <a:chExt cx="335" cy="405"/>
              </a:xfrm>
              <a:grpFill/>
            </p:grpSpPr>
            <p:sp>
              <p:nvSpPr>
                <p:cNvPr id="90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2" y="2664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1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740"/>
                  <a:ext cx="335" cy="32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2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664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3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048" y="2664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01" name="Group 87"/>
            <p:cNvGrpSpPr>
              <a:grpSpLocks noChangeAspect="1"/>
            </p:cNvGrpSpPr>
            <p:nvPr/>
          </p:nvGrpSpPr>
          <p:grpSpPr bwMode="auto">
            <a:xfrm>
              <a:off x="5220072" y="3933056"/>
              <a:ext cx="191912" cy="360000"/>
              <a:chOff x="2173" y="2482"/>
              <a:chExt cx="336" cy="654"/>
            </a:xfrm>
            <a:solidFill>
              <a:srgbClr val="CC0000"/>
            </a:solidFill>
          </p:grpSpPr>
          <p:sp>
            <p:nvSpPr>
              <p:cNvPr id="102" name="Oval 88"/>
              <p:cNvSpPr>
                <a:spLocks noChangeAspect="1" noChangeArrowheads="1"/>
              </p:cNvSpPr>
              <p:nvPr/>
            </p:nvSpPr>
            <p:spPr bwMode="auto">
              <a:xfrm>
                <a:off x="2240" y="2482"/>
                <a:ext cx="205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3" name="Group 89"/>
              <p:cNvGrpSpPr>
                <a:grpSpLocks noChangeAspect="1"/>
              </p:cNvGrpSpPr>
              <p:nvPr/>
            </p:nvGrpSpPr>
            <p:grpSpPr bwMode="auto">
              <a:xfrm>
                <a:off x="2173" y="2731"/>
                <a:ext cx="336" cy="405"/>
                <a:chOff x="2173" y="2731"/>
                <a:chExt cx="336" cy="405"/>
              </a:xfrm>
              <a:grpFill/>
            </p:grpSpPr>
            <p:sp>
              <p:nvSpPr>
                <p:cNvPr id="104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2228" y="2731"/>
                  <a:ext cx="223" cy="11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5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805"/>
                  <a:ext cx="336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6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731"/>
                  <a:ext cx="120" cy="1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7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384" y="2731"/>
                  <a:ext cx="124" cy="14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08" name="Group 94"/>
            <p:cNvGrpSpPr>
              <a:grpSpLocks noChangeAspect="1"/>
            </p:cNvGrpSpPr>
            <p:nvPr/>
          </p:nvGrpSpPr>
          <p:grpSpPr bwMode="auto">
            <a:xfrm>
              <a:off x="5220072" y="3356992"/>
              <a:ext cx="191912" cy="360000"/>
              <a:chOff x="1445" y="2433"/>
              <a:chExt cx="337" cy="655"/>
            </a:xfrm>
            <a:solidFill>
              <a:srgbClr val="CC0000"/>
            </a:solidFill>
          </p:grpSpPr>
          <p:grpSp>
            <p:nvGrpSpPr>
              <p:cNvPr id="109" name="Group 95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  <a:grpFill/>
            </p:grpSpPr>
            <p:sp>
              <p:nvSpPr>
                <p:cNvPr id="111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2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3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4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10" name="Oval 100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15" name="Group 103"/>
            <p:cNvGrpSpPr>
              <a:grpSpLocks noChangeAspect="1"/>
            </p:cNvGrpSpPr>
            <p:nvPr/>
          </p:nvGrpSpPr>
          <p:grpSpPr bwMode="auto">
            <a:xfrm>
              <a:off x="5004048" y="3645024"/>
              <a:ext cx="191912" cy="360000"/>
              <a:chOff x="2173" y="2482"/>
              <a:chExt cx="336" cy="654"/>
            </a:xfrm>
            <a:solidFill>
              <a:srgbClr val="CC0000"/>
            </a:solidFill>
          </p:grpSpPr>
          <p:sp>
            <p:nvSpPr>
              <p:cNvPr id="116" name="Oval 104"/>
              <p:cNvSpPr>
                <a:spLocks noChangeAspect="1" noChangeArrowheads="1"/>
              </p:cNvSpPr>
              <p:nvPr/>
            </p:nvSpPr>
            <p:spPr bwMode="auto">
              <a:xfrm>
                <a:off x="2240" y="2482"/>
                <a:ext cx="205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7" name="Group 105"/>
              <p:cNvGrpSpPr>
                <a:grpSpLocks noChangeAspect="1"/>
              </p:cNvGrpSpPr>
              <p:nvPr/>
            </p:nvGrpSpPr>
            <p:grpSpPr bwMode="auto">
              <a:xfrm>
                <a:off x="2173" y="2731"/>
                <a:ext cx="336" cy="405"/>
                <a:chOff x="2173" y="2731"/>
                <a:chExt cx="336" cy="405"/>
              </a:xfrm>
              <a:grpFill/>
            </p:grpSpPr>
            <p:sp>
              <p:nvSpPr>
                <p:cNvPr id="118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2228" y="2731"/>
                  <a:ext cx="223" cy="11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9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805"/>
                  <a:ext cx="336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0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731"/>
                  <a:ext cx="120" cy="1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1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4" y="2731"/>
                  <a:ext cx="124" cy="14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22" name="Group 110"/>
            <p:cNvGrpSpPr>
              <a:grpSpLocks noChangeAspect="1"/>
            </p:cNvGrpSpPr>
            <p:nvPr/>
          </p:nvGrpSpPr>
          <p:grpSpPr bwMode="auto">
            <a:xfrm>
              <a:off x="6372200" y="4149080"/>
              <a:ext cx="191912" cy="360000"/>
              <a:chOff x="1445" y="2433"/>
              <a:chExt cx="337" cy="655"/>
            </a:xfrm>
          </p:grpSpPr>
          <p:grpSp>
            <p:nvGrpSpPr>
              <p:cNvPr id="123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</p:grpSpPr>
            <p:sp>
              <p:nvSpPr>
                <p:cNvPr id="125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6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7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8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24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29" name="Group 80"/>
            <p:cNvGrpSpPr>
              <a:grpSpLocks noChangeAspect="1"/>
            </p:cNvGrpSpPr>
            <p:nvPr/>
          </p:nvGrpSpPr>
          <p:grpSpPr bwMode="auto">
            <a:xfrm>
              <a:off x="6660232" y="3861048"/>
              <a:ext cx="191912" cy="360000"/>
              <a:chOff x="2099" y="2302"/>
              <a:chExt cx="336" cy="654"/>
            </a:xfrm>
          </p:grpSpPr>
          <p:grpSp>
            <p:nvGrpSpPr>
              <p:cNvPr id="130" name="Group 81"/>
              <p:cNvGrpSpPr>
                <a:grpSpLocks noChangeAspect="1"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32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3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4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5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31" name="Oval 86"/>
              <p:cNvSpPr>
                <a:spLocks noChangeAspect="1"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43" name="Group 80"/>
            <p:cNvGrpSpPr>
              <a:grpSpLocks noChangeAspect="1"/>
            </p:cNvGrpSpPr>
            <p:nvPr/>
          </p:nvGrpSpPr>
          <p:grpSpPr bwMode="auto">
            <a:xfrm>
              <a:off x="6084168" y="3861048"/>
              <a:ext cx="191912" cy="360000"/>
              <a:chOff x="2099" y="2302"/>
              <a:chExt cx="336" cy="654"/>
            </a:xfrm>
          </p:grpSpPr>
          <p:grpSp>
            <p:nvGrpSpPr>
              <p:cNvPr id="144" name="Group 81"/>
              <p:cNvGrpSpPr>
                <a:grpSpLocks noChangeAspect="1"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46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7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8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9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45" name="Oval 86"/>
              <p:cNvSpPr>
                <a:spLocks noChangeAspect="1"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50" name="Group 110"/>
            <p:cNvGrpSpPr>
              <a:grpSpLocks noChangeAspect="1"/>
            </p:cNvGrpSpPr>
            <p:nvPr/>
          </p:nvGrpSpPr>
          <p:grpSpPr bwMode="auto">
            <a:xfrm>
              <a:off x="6012160" y="4293096"/>
              <a:ext cx="191912" cy="360000"/>
              <a:chOff x="1445" y="2433"/>
              <a:chExt cx="337" cy="655"/>
            </a:xfrm>
          </p:grpSpPr>
          <p:grpSp>
            <p:nvGrpSpPr>
              <p:cNvPr id="151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</p:grpSpPr>
            <p:sp>
              <p:nvSpPr>
                <p:cNvPr id="153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4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5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6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52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57" name="Group 59"/>
            <p:cNvGrpSpPr>
              <a:grpSpLocks noChangeAspect="1"/>
            </p:cNvGrpSpPr>
            <p:nvPr/>
          </p:nvGrpSpPr>
          <p:grpSpPr bwMode="auto">
            <a:xfrm>
              <a:off x="5724128" y="3284984"/>
              <a:ext cx="191912" cy="360000"/>
              <a:chOff x="2462" y="2302"/>
              <a:chExt cx="336" cy="654"/>
            </a:xfrm>
            <a:solidFill>
              <a:srgbClr val="CC0000"/>
            </a:solidFill>
          </p:grpSpPr>
          <p:sp>
            <p:nvSpPr>
              <p:cNvPr id="158" name="Oval 60"/>
              <p:cNvSpPr>
                <a:spLocks noChangeAspect="1"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9" name="Group 61"/>
              <p:cNvGrpSpPr>
                <a:grpSpLocks noChangeAspect="1"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  <a:grpFill/>
            </p:grpSpPr>
            <p:sp>
              <p:nvSpPr>
                <p:cNvPr id="160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61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62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63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64" name="Group 73"/>
            <p:cNvGrpSpPr>
              <a:grpSpLocks noChangeAspect="1"/>
            </p:cNvGrpSpPr>
            <p:nvPr/>
          </p:nvGrpSpPr>
          <p:grpSpPr bwMode="auto">
            <a:xfrm>
              <a:off x="5796136" y="3789040"/>
              <a:ext cx="191912" cy="360000"/>
              <a:chOff x="1838" y="2415"/>
              <a:chExt cx="335" cy="654"/>
            </a:xfrm>
            <a:solidFill>
              <a:srgbClr val="CC0000"/>
            </a:solidFill>
          </p:grpSpPr>
          <p:sp>
            <p:nvSpPr>
              <p:cNvPr id="165" name="Oval 74"/>
              <p:cNvSpPr>
                <a:spLocks noChangeAspect="1" noChangeArrowheads="1"/>
              </p:cNvSpPr>
              <p:nvPr/>
            </p:nvSpPr>
            <p:spPr bwMode="auto">
              <a:xfrm>
                <a:off x="1904" y="2415"/>
                <a:ext cx="206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66" name="Group 75"/>
              <p:cNvGrpSpPr>
                <a:grpSpLocks noChangeAspect="1"/>
              </p:cNvGrpSpPr>
              <p:nvPr/>
            </p:nvGrpSpPr>
            <p:grpSpPr bwMode="auto">
              <a:xfrm>
                <a:off x="1838" y="2664"/>
                <a:ext cx="335" cy="405"/>
                <a:chOff x="1838" y="2664"/>
                <a:chExt cx="335" cy="405"/>
              </a:xfrm>
              <a:grpFill/>
            </p:grpSpPr>
            <p:sp>
              <p:nvSpPr>
                <p:cNvPr id="167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2" y="2664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68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740"/>
                  <a:ext cx="335" cy="32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69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664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70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048" y="2664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71" name="Group 31"/>
            <p:cNvGrpSpPr>
              <a:grpSpLocks noChangeAspect="1"/>
            </p:cNvGrpSpPr>
            <p:nvPr/>
          </p:nvGrpSpPr>
          <p:grpSpPr bwMode="auto">
            <a:xfrm>
              <a:off x="7092280" y="3501008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172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73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4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75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77" name="Group 31"/>
            <p:cNvGrpSpPr>
              <a:grpSpLocks/>
            </p:cNvGrpSpPr>
            <p:nvPr/>
          </p:nvGrpSpPr>
          <p:grpSpPr bwMode="auto">
            <a:xfrm>
              <a:off x="6084168" y="2924944"/>
              <a:ext cx="576000" cy="720000"/>
              <a:chOff x="1494" y="1847"/>
              <a:chExt cx="734" cy="934"/>
            </a:xfrm>
            <a:solidFill>
              <a:srgbClr val="3333FF"/>
            </a:solidFill>
          </p:grpSpPr>
          <p:sp>
            <p:nvSpPr>
              <p:cNvPr id="178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79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0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1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83" name="Group 31"/>
            <p:cNvGrpSpPr>
              <a:grpSpLocks noChangeAspect="1"/>
            </p:cNvGrpSpPr>
            <p:nvPr/>
          </p:nvGrpSpPr>
          <p:grpSpPr bwMode="auto">
            <a:xfrm>
              <a:off x="6732240" y="3140968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184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5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6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7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cxnSp>
          <p:nvCxnSpPr>
            <p:cNvPr id="10" name="Gerade Verbindung 9"/>
            <p:cNvCxnSpPr>
              <a:stCxn id="191" idx="0"/>
            </p:cNvCxnSpPr>
            <p:nvPr/>
          </p:nvCxnSpPr>
          <p:spPr bwMode="auto">
            <a:xfrm flipV="1">
              <a:off x="4157912" y="2852936"/>
              <a:ext cx="1638224" cy="144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Gerade Verbindung 193"/>
            <p:cNvCxnSpPr>
              <a:stCxn id="191" idx="3"/>
              <a:endCxn id="2" idx="3"/>
            </p:cNvCxnSpPr>
            <p:nvPr/>
          </p:nvCxnSpPr>
          <p:spPr bwMode="auto">
            <a:xfrm>
              <a:off x="3890626" y="3457871"/>
              <a:ext cx="1391219" cy="104401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uppieren 28"/>
          <p:cNvGrpSpPr/>
          <p:nvPr/>
        </p:nvGrpSpPr>
        <p:grpSpPr>
          <a:xfrm>
            <a:off x="251520" y="3054943"/>
            <a:ext cx="2836329" cy="2645214"/>
            <a:chOff x="251520" y="3054943"/>
            <a:chExt cx="2836329" cy="2645214"/>
          </a:xfrm>
        </p:grpSpPr>
        <p:sp>
          <p:nvSpPr>
            <p:cNvPr id="208" name="Textfeld 207"/>
            <p:cNvSpPr txBox="1"/>
            <p:nvPr/>
          </p:nvSpPr>
          <p:spPr>
            <a:xfrm>
              <a:off x="251520" y="4869160"/>
              <a:ext cx="2736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 err="1"/>
                <a:t>Direzione</a:t>
              </a:r>
              <a:endParaRPr lang="de-CH" sz="1200" b="1" dirty="0"/>
            </a:p>
            <a:p>
              <a:pPr marL="285750" indent="-285750">
                <a:buFont typeface="Wingdings"/>
                <a:buChar char="à"/>
              </a:pPr>
              <a:r>
                <a:rPr lang="de-CH" sz="1200" b="1" dirty="0"/>
                <a:t>Capo Corso</a:t>
              </a:r>
            </a:p>
            <a:p>
              <a:pPr marL="285750" indent="-285750">
                <a:buFont typeface="Wingdings"/>
                <a:buChar char="à"/>
              </a:pPr>
              <a:r>
                <a:rPr lang="de-CH" sz="1200" b="1" dirty="0" err="1"/>
                <a:t>Stv</a:t>
              </a:r>
              <a:endParaRPr lang="de-CH" sz="1200" b="1" dirty="0"/>
            </a:p>
            <a:p>
              <a:pPr marL="285750" indent="-285750">
                <a:buFont typeface="Wingdings"/>
                <a:buChar char="à"/>
              </a:pPr>
              <a:r>
                <a:rPr lang="de-CH" sz="1200" b="1" dirty="0" err="1"/>
                <a:t>Mun</a:t>
              </a:r>
              <a:r>
                <a:rPr lang="de-CH" sz="1200" b="1" dirty="0"/>
                <a:t>, Mat, Log</a:t>
              </a:r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467544" y="3054943"/>
              <a:ext cx="2620305" cy="1886225"/>
              <a:chOff x="467544" y="3054943"/>
              <a:chExt cx="2620305" cy="1886225"/>
            </a:xfrm>
          </p:grpSpPr>
          <p:grpSp>
            <p:nvGrpSpPr>
              <p:cNvPr id="47" name="Group 53"/>
              <p:cNvGrpSpPr>
                <a:grpSpLocks noChangeAspect="1"/>
              </p:cNvGrpSpPr>
              <p:nvPr/>
            </p:nvGrpSpPr>
            <p:grpSpPr bwMode="auto">
              <a:xfrm>
                <a:off x="755576" y="3789040"/>
                <a:ext cx="583706" cy="720000"/>
                <a:chOff x="1494" y="1847"/>
                <a:chExt cx="734" cy="934"/>
              </a:xfrm>
            </p:grpSpPr>
            <p:sp>
              <p:nvSpPr>
                <p:cNvPr id="50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683" y="1847"/>
                  <a:ext cx="207" cy="22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51" name="Freeform 55"/>
                <p:cNvSpPr>
                  <a:spLocks noChangeAspect="1"/>
                </p:cNvSpPr>
                <p:nvPr/>
              </p:nvSpPr>
              <p:spPr bwMode="auto">
                <a:xfrm>
                  <a:off x="1506" y="2067"/>
                  <a:ext cx="722" cy="714"/>
                </a:xfrm>
                <a:custGeom>
                  <a:avLst/>
                  <a:gdLst>
                    <a:gd name="T0" fmla="*/ 213 w 722"/>
                    <a:gd name="T1" fmla="*/ 28 h 714"/>
                    <a:gd name="T2" fmla="*/ 171 w 722"/>
                    <a:gd name="T3" fmla="*/ 28 h 714"/>
                    <a:gd name="T4" fmla="*/ 116 w 722"/>
                    <a:gd name="T5" fmla="*/ 64 h 714"/>
                    <a:gd name="T6" fmla="*/ 0 w 722"/>
                    <a:gd name="T7" fmla="*/ 246 h 714"/>
                    <a:gd name="T8" fmla="*/ 5 w 722"/>
                    <a:gd name="T9" fmla="*/ 330 h 714"/>
                    <a:gd name="T10" fmla="*/ 84 w 722"/>
                    <a:gd name="T11" fmla="*/ 394 h 714"/>
                    <a:gd name="T12" fmla="*/ 149 w 722"/>
                    <a:gd name="T13" fmla="*/ 442 h 714"/>
                    <a:gd name="T14" fmla="*/ 228 w 722"/>
                    <a:gd name="T15" fmla="*/ 334 h 714"/>
                    <a:gd name="T16" fmla="*/ 195 w 722"/>
                    <a:gd name="T17" fmla="*/ 307 h 714"/>
                    <a:gd name="T18" fmla="*/ 172 w 722"/>
                    <a:gd name="T19" fmla="*/ 281 h 714"/>
                    <a:gd name="T20" fmla="*/ 225 w 722"/>
                    <a:gd name="T21" fmla="*/ 190 h 714"/>
                    <a:gd name="T22" fmla="*/ 380 w 722"/>
                    <a:gd name="T23" fmla="*/ 306 h 714"/>
                    <a:gd name="T24" fmla="*/ 229 w 722"/>
                    <a:gd name="T25" fmla="*/ 533 h 714"/>
                    <a:gd name="T26" fmla="*/ 81 w 722"/>
                    <a:gd name="T27" fmla="*/ 416 h 714"/>
                    <a:gd name="T28" fmla="*/ 81 w 722"/>
                    <a:gd name="T29" fmla="*/ 557 h 714"/>
                    <a:gd name="T30" fmla="*/ 103 w 722"/>
                    <a:gd name="T31" fmla="*/ 557 h 714"/>
                    <a:gd name="T32" fmla="*/ 103 w 722"/>
                    <a:gd name="T33" fmla="*/ 713 h 714"/>
                    <a:gd name="T34" fmla="*/ 447 w 722"/>
                    <a:gd name="T35" fmla="*/ 713 h 714"/>
                    <a:gd name="T36" fmla="*/ 447 w 722"/>
                    <a:gd name="T37" fmla="*/ 559 h 714"/>
                    <a:gd name="T38" fmla="*/ 473 w 722"/>
                    <a:gd name="T39" fmla="*/ 559 h 714"/>
                    <a:gd name="T40" fmla="*/ 473 w 722"/>
                    <a:gd name="T41" fmla="*/ 270 h 714"/>
                    <a:gd name="T42" fmla="*/ 504 w 722"/>
                    <a:gd name="T43" fmla="*/ 296 h 714"/>
                    <a:gd name="T44" fmla="*/ 570 w 722"/>
                    <a:gd name="T45" fmla="*/ 296 h 714"/>
                    <a:gd name="T46" fmla="*/ 577 w 722"/>
                    <a:gd name="T47" fmla="*/ 285 h 714"/>
                    <a:gd name="T48" fmla="*/ 627 w 722"/>
                    <a:gd name="T49" fmla="*/ 209 h 714"/>
                    <a:gd name="T50" fmla="*/ 721 w 722"/>
                    <a:gd name="T51" fmla="*/ 78 h 714"/>
                    <a:gd name="T52" fmla="*/ 614 w 722"/>
                    <a:gd name="T53" fmla="*/ 0 h 714"/>
                    <a:gd name="T54" fmla="*/ 546 w 722"/>
                    <a:gd name="T55" fmla="*/ 97 h 714"/>
                    <a:gd name="T56" fmla="*/ 529 w 722"/>
                    <a:gd name="T57" fmla="*/ 118 h 714"/>
                    <a:gd name="T58" fmla="*/ 391 w 722"/>
                    <a:gd name="T59" fmla="*/ 28 h 714"/>
                    <a:gd name="T60" fmla="*/ 336 w 722"/>
                    <a:gd name="T61" fmla="*/ 28 h 714"/>
                    <a:gd name="T62" fmla="*/ 301 w 722"/>
                    <a:gd name="T63" fmla="*/ 113 h 714"/>
                    <a:gd name="T64" fmla="*/ 285 w 722"/>
                    <a:gd name="T65" fmla="*/ 80 h 714"/>
                    <a:gd name="T66" fmla="*/ 302 w 722"/>
                    <a:gd name="T67" fmla="*/ 27 h 714"/>
                    <a:gd name="T68" fmla="*/ 253 w 722"/>
                    <a:gd name="T69" fmla="*/ 27 h 714"/>
                    <a:gd name="T70" fmla="*/ 269 w 722"/>
                    <a:gd name="T71" fmla="*/ 81 h 714"/>
                    <a:gd name="T72" fmla="*/ 253 w 722"/>
                    <a:gd name="T73" fmla="*/ 113 h 714"/>
                    <a:gd name="T74" fmla="*/ 213 w 722"/>
                    <a:gd name="T75" fmla="*/ 28 h 7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722" h="714">
                      <a:moveTo>
                        <a:pt x="213" y="28"/>
                      </a:moveTo>
                      <a:lnTo>
                        <a:pt x="171" y="28"/>
                      </a:lnTo>
                      <a:lnTo>
                        <a:pt x="116" y="64"/>
                      </a:lnTo>
                      <a:lnTo>
                        <a:pt x="0" y="246"/>
                      </a:lnTo>
                      <a:lnTo>
                        <a:pt x="5" y="330"/>
                      </a:lnTo>
                      <a:lnTo>
                        <a:pt x="84" y="394"/>
                      </a:lnTo>
                      <a:lnTo>
                        <a:pt x="149" y="442"/>
                      </a:lnTo>
                      <a:lnTo>
                        <a:pt x="228" y="334"/>
                      </a:lnTo>
                      <a:lnTo>
                        <a:pt x="195" y="307"/>
                      </a:lnTo>
                      <a:lnTo>
                        <a:pt x="172" y="281"/>
                      </a:lnTo>
                      <a:lnTo>
                        <a:pt x="225" y="190"/>
                      </a:lnTo>
                      <a:lnTo>
                        <a:pt x="380" y="306"/>
                      </a:lnTo>
                      <a:lnTo>
                        <a:pt x="229" y="533"/>
                      </a:lnTo>
                      <a:lnTo>
                        <a:pt x="81" y="416"/>
                      </a:lnTo>
                      <a:lnTo>
                        <a:pt x="81" y="557"/>
                      </a:lnTo>
                      <a:lnTo>
                        <a:pt x="103" y="557"/>
                      </a:lnTo>
                      <a:lnTo>
                        <a:pt x="103" y="713"/>
                      </a:lnTo>
                      <a:lnTo>
                        <a:pt x="447" y="713"/>
                      </a:lnTo>
                      <a:lnTo>
                        <a:pt x="447" y="559"/>
                      </a:lnTo>
                      <a:lnTo>
                        <a:pt x="473" y="559"/>
                      </a:lnTo>
                      <a:lnTo>
                        <a:pt x="473" y="270"/>
                      </a:lnTo>
                      <a:lnTo>
                        <a:pt x="504" y="296"/>
                      </a:lnTo>
                      <a:lnTo>
                        <a:pt x="570" y="296"/>
                      </a:lnTo>
                      <a:lnTo>
                        <a:pt x="577" y="285"/>
                      </a:lnTo>
                      <a:lnTo>
                        <a:pt x="627" y="209"/>
                      </a:lnTo>
                      <a:lnTo>
                        <a:pt x="721" y="78"/>
                      </a:lnTo>
                      <a:lnTo>
                        <a:pt x="614" y="0"/>
                      </a:lnTo>
                      <a:lnTo>
                        <a:pt x="546" y="97"/>
                      </a:lnTo>
                      <a:lnTo>
                        <a:pt x="529" y="118"/>
                      </a:lnTo>
                      <a:lnTo>
                        <a:pt x="391" y="28"/>
                      </a:lnTo>
                      <a:lnTo>
                        <a:pt x="336" y="28"/>
                      </a:lnTo>
                      <a:lnTo>
                        <a:pt x="301" y="113"/>
                      </a:lnTo>
                      <a:lnTo>
                        <a:pt x="285" y="80"/>
                      </a:lnTo>
                      <a:lnTo>
                        <a:pt x="302" y="27"/>
                      </a:lnTo>
                      <a:lnTo>
                        <a:pt x="253" y="27"/>
                      </a:lnTo>
                      <a:lnTo>
                        <a:pt x="269" y="81"/>
                      </a:lnTo>
                      <a:lnTo>
                        <a:pt x="253" y="113"/>
                      </a:lnTo>
                      <a:lnTo>
                        <a:pt x="213" y="28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52" name="Arc 56"/>
                <p:cNvSpPr>
                  <a:spLocks noChangeAspect="1"/>
                </p:cNvSpPr>
                <p:nvPr/>
              </p:nvSpPr>
              <p:spPr bwMode="auto">
                <a:xfrm>
                  <a:off x="1621" y="2096"/>
                  <a:ext cx="99" cy="85"/>
                </a:xfrm>
                <a:custGeom>
                  <a:avLst/>
                  <a:gdLst>
                    <a:gd name="T0" fmla="*/ 17 w 35922"/>
                    <a:gd name="T1" fmla="*/ 85 h 36628"/>
                    <a:gd name="T2" fmla="*/ 99 w 35922"/>
                    <a:gd name="T3" fmla="*/ 13 h 36628"/>
                    <a:gd name="T4" fmla="*/ 60 w 35922"/>
                    <a:gd name="T5" fmla="*/ 50 h 366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922" h="36628" fill="none" extrusionOk="0">
                      <a:moveTo>
                        <a:pt x="6084" y="36628"/>
                      </a:moveTo>
                      <a:cubicBezTo>
                        <a:pt x="2182" y="32598"/>
                        <a:pt x="0" y="27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6877" y="-1"/>
                        <a:pt x="31971" y="1931"/>
                        <a:pt x="35922" y="5430"/>
                      </a:cubicBezTo>
                    </a:path>
                    <a:path w="35922" h="36628" stroke="0" extrusionOk="0">
                      <a:moveTo>
                        <a:pt x="6084" y="36628"/>
                      </a:moveTo>
                      <a:cubicBezTo>
                        <a:pt x="2182" y="32598"/>
                        <a:pt x="0" y="27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6877" y="-1"/>
                        <a:pt x="31971" y="1931"/>
                        <a:pt x="35922" y="5430"/>
                      </a:cubicBezTo>
                      <a:lnTo>
                        <a:pt x="21600" y="21600"/>
                      </a:lnTo>
                      <a:lnTo>
                        <a:pt x="6084" y="3662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54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494" y="2299"/>
                  <a:ext cx="82" cy="10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5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97" y="2292"/>
                  <a:ext cx="92" cy="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95" name="Ellipse 194"/>
              <p:cNvSpPr/>
              <p:nvPr/>
            </p:nvSpPr>
            <p:spPr bwMode="auto">
              <a:xfrm>
                <a:off x="467544" y="3573016"/>
                <a:ext cx="2016224" cy="1368152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96" name="Group 31"/>
              <p:cNvGrpSpPr>
                <a:grpSpLocks noChangeAspect="1"/>
              </p:cNvGrpSpPr>
              <p:nvPr/>
            </p:nvGrpSpPr>
            <p:grpSpPr bwMode="auto">
              <a:xfrm>
                <a:off x="1259632" y="4221088"/>
                <a:ext cx="432000" cy="540000"/>
                <a:chOff x="1494" y="1847"/>
                <a:chExt cx="734" cy="93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97" name="Oval 32"/>
                <p:cNvSpPr>
                  <a:spLocks noChangeArrowheads="1"/>
                </p:cNvSpPr>
                <p:nvPr/>
              </p:nvSpPr>
              <p:spPr bwMode="auto">
                <a:xfrm>
                  <a:off x="1683" y="1847"/>
                  <a:ext cx="207" cy="22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98" name="Freeform 33"/>
                <p:cNvSpPr>
                  <a:spLocks/>
                </p:cNvSpPr>
                <p:nvPr/>
              </p:nvSpPr>
              <p:spPr bwMode="auto">
                <a:xfrm>
                  <a:off x="1506" y="2067"/>
                  <a:ext cx="722" cy="714"/>
                </a:xfrm>
                <a:custGeom>
                  <a:avLst/>
                  <a:gdLst>
                    <a:gd name="T0" fmla="*/ 213 w 722"/>
                    <a:gd name="T1" fmla="*/ 28 h 714"/>
                    <a:gd name="T2" fmla="*/ 171 w 722"/>
                    <a:gd name="T3" fmla="*/ 28 h 714"/>
                    <a:gd name="T4" fmla="*/ 116 w 722"/>
                    <a:gd name="T5" fmla="*/ 64 h 714"/>
                    <a:gd name="T6" fmla="*/ 0 w 722"/>
                    <a:gd name="T7" fmla="*/ 246 h 714"/>
                    <a:gd name="T8" fmla="*/ 5 w 722"/>
                    <a:gd name="T9" fmla="*/ 330 h 714"/>
                    <a:gd name="T10" fmla="*/ 84 w 722"/>
                    <a:gd name="T11" fmla="*/ 394 h 714"/>
                    <a:gd name="T12" fmla="*/ 149 w 722"/>
                    <a:gd name="T13" fmla="*/ 442 h 714"/>
                    <a:gd name="T14" fmla="*/ 228 w 722"/>
                    <a:gd name="T15" fmla="*/ 334 h 714"/>
                    <a:gd name="T16" fmla="*/ 195 w 722"/>
                    <a:gd name="T17" fmla="*/ 307 h 714"/>
                    <a:gd name="T18" fmla="*/ 172 w 722"/>
                    <a:gd name="T19" fmla="*/ 281 h 714"/>
                    <a:gd name="T20" fmla="*/ 225 w 722"/>
                    <a:gd name="T21" fmla="*/ 190 h 714"/>
                    <a:gd name="T22" fmla="*/ 380 w 722"/>
                    <a:gd name="T23" fmla="*/ 306 h 714"/>
                    <a:gd name="T24" fmla="*/ 229 w 722"/>
                    <a:gd name="T25" fmla="*/ 533 h 714"/>
                    <a:gd name="T26" fmla="*/ 81 w 722"/>
                    <a:gd name="T27" fmla="*/ 416 h 714"/>
                    <a:gd name="T28" fmla="*/ 81 w 722"/>
                    <a:gd name="T29" fmla="*/ 557 h 714"/>
                    <a:gd name="T30" fmla="*/ 103 w 722"/>
                    <a:gd name="T31" fmla="*/ 557 h 714"/>
                    <a:gd name="T32" fmla="*/ 103 w 722"/>
                    <a:gd name="T33" fmla="*/ 713 h 714"/>
                    <a:gd name="T34" fmla="*/ 447 w 722"/>
                    <a:gd name="T35" fmla="*/ 713 h 714"/>
                    <a:gd name="T36" fmla="*/ 447 w 722"/>
                    <a:gd name="T37" fmla="*/ 559 h 714"/>
                    <a:gd name="T38" fmla="*/ 473 w 722"/>
                    <a:gd name="T39" fmla="*/ 559 h 714"/>
                    <a:gd name="T40" fmla="*/ 473 w 722"/>
                    <a:gd name="T41" fmla="*/ 270 h 714"/>
                    <a:gd name="T42" fmla="*/ 504 w 722"/>
                    <a:gd name="T43" fmla="*/ 296 h 714"/>
                    <a:gd name="T44" fmla="*/ 570 w 722"/>
                    <a:gd name="T45" fmla="*/ 296 h 714"/>
                    <a:gd name="T46" fmla="*/ 577 w 722"/>
                    <a:gd name="T47" fmla="*/ 285 h 714"/>
                    <a:gd name="T48" fmla="*/ 627 w 722"/>
                    <a:gd name="T49" fmla="*/ 209 h 714"/>
                    <a:gd name="T50" fmla="*/ 721 w 722"/>
                    <a:gd name="T51" fmla="*/ 78 h 714"/>
                    <a:gd name="T52" fmla="*/ 614 w 722"/>
                    <a:gd name="T53" fmla="*/ 0 h 714"/>
                    <a:gd name="T54" fmla="*/ 546 w 722"/>
                    <a:gd name="T55" fmla="*/ 97 h 714"/>
                    <a:gd name="T56" fmla="*/ 529 w 722"/>
                    <a:gd name="T57" fmla="*/ 118 h 714"/>
                    <a:gd name="T58" fmla="*/ 391 w 722"/>
                    <a:gd name="T59" fmla="*/ 28 h 714"/>
                    <a:gd name="T60" fmla="*/ 336 w 722"/>
                    <a:gd name="T61" fmla="*/ 28 h 714"/>
                    <a:gd name="T62" fmla="*/ 301 w 722"/>
                    <a:gd name="T63" fmla="*/ 113 h 714"/>
                    <a:gd name="T64" fmla="*/ 285 w 722"/>
                    <a:gd name="T65" fmla="*/ 80 h 714"/>
                    <a:gd name="T66" fmla="*/ 302 w 722"/>
                    <a:gd name="T67" fmla="*/ 27 h 714"/>
                    <a:gd name="T68" fmla="*/ 253 w 722"/>
                    <a:gd name="T69" fmla="*/ 27 h 714"/>
                    <a:gd name="T70" fmla="*/ 269 w 722"/>
                    <a:gd name="T71" fmla="*/ 81 h 714"/>
                    <a:gd name="T72" fmla="*/ 253 w 722"/>
                    <a:gd name="T73" fmla="*/ 113 h 714"/>
                    <a:gd name="T74" fmla="*/ 213 w 722"/>
                    <a:gd name="T75" fmla="*/ 28 h 7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722" h="714">
                      <a:moveTo>
                        <a:pt x="213" y="28"/>
                      </a:moveTo>
                      <a:lnTo>
                        <a:pt x="171" y="28"/>
                      </a:lnTo>
                      <a:lnTo>
                        <a:pt x="116" y="64"/>
                      </a:lnTo>
                      <a:lnTo>
                        <a:pt x="0" y="246"/>
                      </a:lnTo>
                      <a:lnTo>
                        <a:pt x="5" y="330"/>
                      </a:lnTo>
                      <a:lnTo>
                        <a:pt x="84" y="394"/>
                      </a:lnTo>
                      <a:lnTo>
                        <a:pt x="149" y="442"/>
                      </a:lnTo>
                      <a:lnTo>
                        <a:pt x="228" y="334"/>
                      </a:lnTo>
                      <a:lnTo>
                        <a:pt x="195" y="307"/>
                      </a:lnTo>
                      <a:lnTo>
                        <a:pt x="172" y="281"/>
                      </a:lnTo>
                      <a:lnTo>
                        <a:pt x="225" y="190"/>
                      </a:lnTo>
                      <a:lnTo>
                        <a:pt x="380" y="306"/>
                      </a:lnTo>
                      <a:lnTo>
                        <a:pt x="229" y="533"/>
                      </a:lnTo>
                      <a:lnTo>
                        <a:pt x="81" y="416"/>
                      </a:lnTo>
                      <a:lnTo>
                        <a:pt x="81" y="557"/>
                      </a:lnTo>
                      <a:lnTo>
                        <a:pt x="103" y="557"/>
                      </a:lnTo>
                      <a:lnTo>
                        <a:pt x="103" y="713"/>
                      </a:lnTo>
                      <a:lnTo>
                        <a:pt x="447" y="713"/>
                      </a:lnTo>
                      <a:lnTo>
                        <a:pt x="447" y="559"/>
                      </a:lnTo>
                      <a:lnTo>
                        <a:pt x="473" y="559"/>
                      </a:lnTo>
                      <a:lnTo>
                        <a:pt x="473" y="270"/>
                      </a:lnTo>
                      <a:lnTo>
                        <a:pt x="504" y="296"/>
                      </a:lnTo>
                      <a:lnTo>
                        <a:pt x="570" y="296"/>
                      </a:lnTo>
                      <a:lnTo>
                        <a:pt x="577" y="285"/>
                      </a:lnTo>
                      <a:lnTo>
                        <a:pt x="627" y="209"/>
                      </a:lnTo>
                      <a:lnTo>
                        <a:pt x="721" y="78"/>
                      </a:lnTo>
                      <a:lnTo>
                        <a:pt x="614" y="0"/>
                      </a:lnTo>
                      <a:lnTo>
                        <a:pt x="546" y="97"/>
                      </a:lnTo>
                      <a:lnTo>
                        <a:pt x="529" y="118"/>
                      </a:lnTo>
                      <a:lnTo>
                        <a:pt x="391" y="28"/>
                      </a:lnTo>
                      <a:lnTo>
                        <a:pt x="336" y="28"/>
                      </a:lnTo>
                      <a:lnTo>
                        <a:pt x="301" y="113"/>
                      </a:lnTo>
                      <a:lnTo>
                        <a:pt x="285" y="80"/>
                      </a:lnTo>
                      <a:lnTo>
                        <a:pt x="302" y="27"/>
                      </a:lnTo>
                      <a:lnTo>
                        <a:pt x="253" y="27"/>
                      </a:lnTo>
                      <a:lnTo>
                        <a:pt x="269" y="81"/>
                      </a:lnTo>
                      <a:lnTo>
                        <a:pt x="253" y="113"/>
                      </a:lnTo>
                      <a:lnTo>
                        <a:pt x="213" y="2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199" name="Arc 34"/>
                <p:cNvSpPr>
                  <a:spLocks/>
                </p:cNvSpPr>
                <p:nvPr/>
              </p:nvSpPr>
              <p:spPr bwMode="auto">
                <a:xfrm>
                  <a:off x="1621" y="2096"/>
                  <a:ext cx="99" cy="85"/>
                </a:xfrm>
                <a:custGeom>
                  <a:avLst/>
                  <a:gdLst>
                    <a:gd name="T0" fmla="*/ 17 w 35922"/>
                    <a:gd name="T1" fmla="*/ 85 h 36628"/>
                    <a:gd name="T2" fmla="*/ 99 w 35922"/>
                    <a:gd name="T3" fmla="*/ 13 h 36628"/>
                    <a:gd name="T4" fmla="*/ 60 w 35922"/>
                    <a:gd name="T5" fmla="*/ 50 h 366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922" h="36628" fill="none" extrusionOk="0">
                      <a:moveTo>
                        <a:pt x="6084" y="36628"/>
                      </a:moveTo>
                      <a:cubicBezTo>
                        <a:pt x="2182" y="32598"/>
                        <a:pt x="0" y="27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6877" y="-1"/>
                        <a:pt x="31971" y="1931"/>
                        <a:pt x="35922" y="5430"/>
                      </a:cubicBezTo>
                    </a:path>
                    <a:path w="35922" h="36628" stroke="0" extrusionOk="0">
                      <a:moveTo>
                        <a:pt x="6084" y="36628"/>
                      </a:moveTo>
                      <a:cubicBezTo>
                        <a:pt x="2182" y="32598"/>
                        <a:pt x="0" y="27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6877" y="-1"/>
                        <a:pt x="31971" y="1931"/>
                        <a:pt x="35922" y="5430"/>
                      </a:cubicBezTo>
                      <a:lnTo>
                        <a:pt x="21600" y="21600"/>
                      </a:lnTo>
                      <a:lnTo>
                        <a:pt x="6084" y="366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00" name="Oval 35"/>
                <p:cNvSpPr>
                  <a:spLocks noChangeArrowheads="1"/>
                </p:cNvSpPr>
                <p:nvPr/>
              </p:nvSpPr>
              <p:spPr bwMode="auto">
                <a:xfrm>
                  <a:off x="1494" y="2299"/>
                  <a:ext cx="82" cy="10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01" name="Oval 36"/>
                <p:cNvSpPr>
                  <a:spLocks noChangeArrowheads="1"/>
                </p:cNvSpPr>
                <p:nvPr/>
              </p:nvSpPr>
              <p:spPr bwMode="auto">
                <a:xfrm>
                  <a:off x="1997" y="2292"/>
                  <a:ext cx="92" cy="8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grpSp>
            <p:nvGrpSpPr>
              <p:cNvPr id="202" name="Group 31"/>
              <p:cNvGrpSpPr>
                <a:grpSpLocks noChangeAspect="1"/>
              </p:cNvGrpSpPr>
              <p:nvPr/>
            </p:nvGrpSpPr>
            <p:grpSpPr bwMode="auto">
              <a:xfrm>
                <a:off x="1835696" y="3789040"/>
                <a:ext cx="432000" cy="540000"/>
                <a:chOff x="1494" y="1847"/>
                <a:chExt cx="734" cy="934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03" name="Oval 32"/>
                <p:cNvSpPr>
                  <a:spLocks noChangeArrowheads="1"/>
                </p:cNvSpPr>
                <p:nvPr/>
              </p:nvSpPr>
              <p:spPr bwMode="auto">
                <a:xfrm>
                  <a:off x="1683" y="1847"/>
                  <a:ext cx="207" cy="22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04" name="Freeform 33"/>
                <p:cNvSpPr>
                  <a:spLocks/>
                </p:cNvSpPr>
                <p:nvPr/>
              </p:nvSpPr>
              <p:spPr bwMode="auto">
                <a:xfrm>
                  <a:off x="1506" y="2067"/>
                  <a:ext cx="722" cy="714"/>
                </a:xfrm>
                <a:custGeom>
                  <a:avLst/>
                  <a:gdLst>
                    <a:gd name="T0" fmla="*/ 213 w 722"/>
                    <a:gd name="T1" fmla="*/ 28 h 714"/>
                    <a:gd name="T2" fmla="*/ 171 w 722"/>
                    <a:gd name="T3" fmla="*/ 28 h 714"/>
                    <a:gd name="T4" fmla="*/ 116 w 722"/>
                    <a:gd name="T5" fmla="*/ 64 h 714"/>
                    <a:gd name="T6" fmla="*/ 0 w 722"/>
                    <a:gd name="T7" fmla="*/ 246 h 714"/>
                    <a:gd name="T8" fmla="*/ 5 w 722"/>
                    <a:gd name="T9" fmla="*/ 330 h 714"/>
                    <a:gd name="T10" fmla="*/ 84 w 722"/>
                    <a:gd name="T11" fmla="*/ 394 h 714"/>
                    <a:gd name="T12" fmla="*/ 149 w 722"/>
                    <a:gd name="T13" fmla="*/ 442 h 714"/>
                    <a:gd name="T14" fmla="*/ 228 w 722"/>
                    <a:gd name="T15" fmla="*/ 334 h 714"/>
                    <a:gd name="T16" fmla="*/ 195 w 722"/>
                    <a:gd name="T17" fmla="*/ 307 h 714"/>
                    <a:gd name="T18" fmla="*/ 172 w 722"/>
                    <a:gd name="T19" fmla="*/ 281 h 714"/>
                    <a:gd name="T20" fmla="*/ 225 w 722"/>
                    <a:gd name="T21" fmla="*/ 190 h 714"/>
                    <a:gd name="T22" fmla="*/ 380 w 722"/>
                    <a:gd name="T23" fmla="*/ 306 h 714"/>
                    <a:gd name="T24" fmla="*/ 229 w 722"/>
                    <a:gd name="T25" fmla="*/ 533 h 714"/>
                    <a:gd name="T26" fmla="*/ 81 w 722"/>
                    <a:gd name="T27" fmla="*/ 416 h 714"/>
                    <a:gd name="T28" fmla="*/ 81 w 722"/>
                    <a:gd name="T29" fmla="*/ 557 h 714"/>
                    <a:gd name="T30" fmla="*/ 103 w 722"/>
                    <a:gd name="T31" fmla="*/ 557 h 714"/>
                    <a:gd name="T32" fmla="*/ 103 w 722"/>
                    <a:gd name="T33" fmla="*/ 713 h 714"/>
                    <a:gd name="T34" fmla="*/ 447 w 722"/>
                    <a:gd name="T35" fmla="*/ 713 h 714"/>
                    <a:gd name="T36" fmla="*/ 447 w 722"/>
                    <a:gd name="T37" fmla="*/ 559 h 714"/>
                    <a:gd name="T38" fmla="*/ 473 w 722"/>
                    <a:gd name="T39" fmla="*/ 559 h 714"/>
                    <a:gd name="T40" fmla="*/ 473 w 722"/>
                    <a:gd name="T41" fmla="*/ 270 h 714"/>
                    <a:gd name="T42" fmla="*/ 504 w 722"/>
                    <a:gd name="T43" fmla="*/ 296 h 714"/>
                    <a:gd name="T44" fmla="*/ 570 w 722"/>
                    <a:gd name="T45" fmla="*/ 296 h 714"/>
                    <a:gd name="T46" fmla="*/ 577 w 722"/>
                    <a:gd name="T47" fmla="*/ 285 h 714"/>
                    <a:gd name="T48" fmla="*/ 627 w 722"/>
                    <a:gd name="T49" fmla="*/ 209 h 714"/>
                    <a:gd name="T50" fmla="*/ 721 w 722"/>
                    <a:gd name="T51" fmla="*/ 78 h 714"/>
                    <a:gd name="T52" fmla="*/ 614 w 722"/>
                    <a:gd name="T53" fmla="*/ 0 h 714"/>
                    <a:gd name="T54" fmla="*/ 546 w 722"/>
                    <a:gd name="T55" fmla="*/ 97 h 714"/>
                    <a:gd name="T56" fmla="*/ 529 w 722"/>
                    <a:gd name="T57" fmla="*/ 118 h 714"/>
                    <a:gd name="T58" fmla="*/ 391 w 722"/>
                    <a:gd name="T59" fmla="*/ 28 h 714"/>
                    <a:gd name="T60" fmla="*/ 336 w 722"/>
                    <a:gd name="T61" fmla="*/ 28 h 714"/>
                    <a:gd name="T62" fmla="*/ 301 w 722"/>
                    <a:gd name="T63" fmla="*/ 113 h 714"/>
                    <a:gd name="T64" fmla="*/ 285 w 722"/>
                    <a:gd name="T65" fmla="*/ 80 h 714"/>
                    <a:gd name="T66" fmla="*/ 302 w 722"/>
                    <a:gd name="T67" fmla="*/ 27 h 714"/>
                    <a:gd name="T68" fmla="*/ 253 w 722"/>
                    <a:gd name="T69" fmla="*/ 27 h 714"/>
                    <a:gd name="T70" fmla="*/ 269 w 722"/>
                    <a:gd name="T71" fmla="*/ 81 h 714"/>
                    <a:gd name="T72" fmla="*/ 253 w 722"/>
                    <a:gd name="T73" fmla="*/ 113 h 714"/>
                    <a:gd name="T74" fmla="*/ 213 w 722"/>
                    <a:gd name="T75" fmla="*/ 28 h 7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722" h="714">
                      <a:moveTo>
                        <a:pt x="213" y="28"/>
                      </a:moveTo>
                      <a:lnTo>
                        <a:pt x="171" y="28"/>
                      </a:lnTo>
                      <a:lnTo>
                        <a:pt x="116" y="64"/>
                      </a:lnTo>
                      <a:lnTo>
                        <a:pt x="0" y="246"/>
                      </a:lnTo>
                      <a:lnTo>
                        <a:pt x="5" y="330"/>
                      </a:lnTo>
                      <a:lnTo>
                        <a:pt x="84" y="394"/>
                      </a:lnTo>
                      <a:lnTo>
                        <a:pt x="149" y="442"/>
                      </a:lnTo>
                      <a:lnTo>
                        <a:pt x="228" y="334"/>
                      </a:lnTo>
                      <a:lnTo>
                        <a:pt x="195" y="307"/>
                      </a:lnTo>
                      <a:lnTo>
                        <a:pt x="172" y="281"/>
                      </a:lnTo>
                      <a:lnTo>
                        <a:pt x="225" y="190"/>
                      </a:lnTo>
                      <a:lnTo>
                        <a:pt x="380" y="306"/>
                      </a:lnTo>
                      <a:lnTo>
                        <a:pt x="229" y="533"/>
                      </a:lnTo>
                      <a:lnTo>
                        <a:pt x="81" y="416"/>
                      </a:lnTo>
                      <a:lnTo>
                        <a:pt x="81" y="557"/>
                      </a:lnTo>
                      <a:lnTo>
                        <a:pt x="103" y="557"/>
                      </a:lnTo>
                      <a:lnTo>
                        <a:pt x="103" y="713"/>
                      </a:lnTo>
                      <a:lnTo>
                        <a:pt x="447" y="713"/>
                      </a:lnTo>
                      <a:lnTo>
                        <a:pt x="447" y="559"/>
                      </a:lnTo>
                      <a:lnTo>
                        <a:pt x="473" y="559"/>
                      </a:lnTo>
                      <a:lnTo>
                        <a:pt x="473" y="270"/>
                      </a:lnTo>
                      <a:lnTo>
                        <a:pt x="504" y="296"/>
                      </a:lnTo>
                      <a:lnTo>
                        <a:pt x="570" y="296"/>
                      </a:lnTo>
                      <a:lnTo>
                        <a:pt x="577" y="285"/>
                      </a:lnTo>
                      <a:lnTo>
                        <a:pt x="627" y="209"/>
                      </a:lnTo>
                      <a:lnTo>
                        <a:pt x="721" y="78"/>
                      </a:lnTo>
                      <a:lnTo>
                        <a:pt x="614" y="0"/>
                      </a:lnTo>
                      <a:lnTo>
                        <a:pt x="546" y="97"/>
                      </a:lnTo>
                      <a:lnTo>
                        <a:pt x="529" y="118"/>
                      </a:lnTo>
                      <a:lnTo>
                        <a:pt x="391" y="28"/>
                      </a:lnTo>
                      <a:lnTo>
                        <a:pt x="336" y="28"/>
                      </a:lnTo>
                      <a:lnTo>
                        <a:pt x="301" y="113"/>
                      </a:lnTo>
                      <a:lnTo>
                        <a:pt x="285" y="80"/>
                      </a:lnTo>
                      <a:lnTo>
                        <a:pt x="302" y="27"/>
                      </a:lnTo>
                      <a:lnTo>
                        <a:pt x="253" y="27"/>
                      </a:lnTo>
                      <a:lnTo>
                        <a:pt x="269" y="81"/>
                      </a:lnTo>
                      <a:lnTo>
                        <a:pt x="253" y="113"/>
                      </a:lnTo>
                      <a:lnTo>
                        <a:pt x="213" y="2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205" name="Arc 34"/>
                <p:cNvSpPr>
                  <a:spLocks/>
                </p:cNvSpPr>
                <p:nvPr/>
              </p:nvSpPr>
              <p:spPr bwMode="auto">
                <a:xfrm>
                  <a:off x="1621" y="2096"/>
                  <a:ext cx="99" cy="85"/>
                </a:xfrm>
                <a:custGeom>
                  <a:avLst/>
                  <a:gdLst>
                    <a:gd name="T0" fmla="*/ 17 w 35922"/>
                    <a:gd name="T1" fmla="*/ 85 h 36628"/>
                    <a:gd name="T2" fmla="*/ 99 w 35922"/>
                    <a:gd name="T3" fmla="*/ 13 h 36628"/>
                    <a:gd name="T4" fmla="*/ 60 w 35922"/>
                    <a:gd name="T5" fmla="*/ 50 h 366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922" h="36628" fill="none" extrusionOk="0">
                      <a:moveTo>
                        <a:pt x="6084" y="36628"/>
                      </a:moveTo>
                      <a:cubicBezTo>
                        <a:pt x="2182" y="32598"/>
                        <a:pt x="0" y="27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6877" y="-1"/>
                        <a:pt x="31971" y="1931"/>
                        <a:pt x="35922" y="5430"/>
                      </a:cubicBezTo>
                    </a:path>
                    <a:path w="35922" h="36628" stroke="0" extrusionOk="0">
                      <a:moveTo>
                        <a:pt x="6084" y="36628"/>
                      </a:moveTo>
                      <a:cubicBezTo>
                        <a:pt x="2182" y="32598"/>
                        <a:pt x="0" y="2720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6877" y="-1"/>
                        <a:pt x="31971" y="1931"/>
                        <a:pt x="35922" y="5430"/>
                      </a:cubicBezTo>
                      <a:lnTo>
                        <a:pt x="21600" y="21600"/>
                      </a:lnTo>
                      <a:lnTo>
                        <a:pt x="6084" y="366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06" name="Oval 35"/>
                <p:cNvSpPr>
                  <a:spLocks noChangeArrowheads="1"/>
                </p:cNvSpPr>
                <p:nvPr/>
              </p:nvSpPr>
              <p:spPr bwMode="auto">
                <a:xfrm>
                  <a:off x="1494" y="2299"/>
                  <a:ext cx="82" cy="10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07" name="Oval 36"/>
                <p:cNvSpPr>
                  <a:spLocks noChangeArrowheads="1"/>
                </p:cNvSpPr>
                <p:nvPr/>
              </p:nvSpPr>
              <p:spPr bwMode="auto">
                <a:xfrm>
                  <a:off x="1997" y="2292"/>
                  <a:ext cx="92" cy="8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cxnSp>
            <p:nvCxnSpPr>
              <p:cNvPr id="209" name="Gerade Verbindung 208"/>
              <p:cNvCxnSpPr>
                <a:endCxn id="192" idx="1"/>
              </p:cNvCxnSpPr>
              <p:nvPr/>
            </p:nvCxnSpPr>
            <p:spPr bwMode="auto">
              <a:xfrm flipV="1">
                <a:off x="971600" y="3054943"/>
                <a:ext cx="1556159" cy="5900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Gerade Verbindung 209"/>
              <p:cNvCxnSpPr>
                <a:stCxn id="192" idx="5"/>
              </p:cNvCxnSpPr>
              <p:nvPr/>
            </p:nvCxnSpPr>
            <p:spPr bwMode="auto">
              <a:xfrm flipH="1">
                <a:off x="2411760" y="3334945"/>
                <a:ext cx="676089" cy="117417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11" name="Group 110"/>
              <p:cNvGrpSpPr>
                <a:grpSpLocks noChangeAspect="1"/>
              </p:cNvGrpSpPr>
              <p:nvPr/>
            </p:nvGrpSpPr>
            <p:grpSpPr bwMode="auto">
              <a:xfrm>
                <a:off x="1475656" y="3789040"/>
                <a:ext cx="191912" cy="360000"/>
                <a:chOff x="1445" y="2433"/>
                <a:chExt cx="337" cy="655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12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1445" y="2682"/>
                  <a:ext cx="337" cy="406"/>
                  <a:chOff x="1445" y="2682"/>
                  <a:chExt cx="337" cy="406"/>
                </a:xfrm>
                <a:grpFill/>
              </p:grpSpPr>
              <p:sp>
                <p:nvSpPr>
                  <p:cNvPr id="214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02" y="2682"/>
                    <a:ext cx="222" cy="11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215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5" y="2757"/>
                    <a:ext cx="337" cy="33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216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5" y="2682"/>
                    <a:ext cx="121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217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8" y="2682"/>
                    <a:ext cx="122" cy="14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</p:grpSp>
            <p:sp>
              <p:nvSpPr>
                <p:cNvPr id="213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11" y="2433"/>
                  <a:ext cx="207" cy="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grpSp>
            <p:nvGrpSpPr>
              <p:cNvPr id="218" name="Group 110"/>
              <p:cNvGrpSpPr>
                <a:grpSpLocks noChangeAspect="1"/>
              </p:cNvGrpSpPr>
              <p:nvPr/>
            </p:nvGrpSpPr>
            <p:grpSpPr bwMode="auto">
              <a:xfrm>
                <a:off x="1835696" y="4365104"/>
                <a:ext cx="191912" cy="360000"/>
                <a:chOff x="1445" y="2433"/>
                <a:chExt cx="337" cy="655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19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1445" y="2682"/>
                  <a:ext cx="337" cy="406"/>
                  <a:chOff x="1445" y="2682"/>
                  <a:chExt cx="337" cy="406"/>
                </a:xfrm>
                <a:grpFill/>
              </p:grpSpPr>
              <p:sp>
                <p:nvSpPr>
                  <p:cNvPr id="22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02" y="2682"/>
                    <a:ext cx="222" cy="117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222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5" y="2757"/>
                    <a:ext cx="337" cy="33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223" name="Oval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45" y="2682"/>
                    <a:ext cx="121" cy="15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  <p:sp>
                <p:nvSpPr>
                  <p:cNvPr id="224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8" y="2682"/>
                    <a:ext cx="122" cy="14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CH"/>
                  </a:p>
                </p:txBody>
              </p:sp>
            </p:grpSp>
            <p:sp>
              <p:nvSpPr>
                <p:cNvPr id="220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11" y="2433"/>
                  <a:ext cx="207" cy="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</p:grpSp>
      <p:sp>
        <p:nvSpPr>
          <p:cNvPr id="225" name="Text Box 3"/>
          <p:cNvSpPr txBox="1">
            <a:spLocks noChangeArrowheads="1"/>
          </p:cNvSpPr>
          <p:nvPr/>
        </p:nvSpPr>
        <p:spPr bwMode="auto">
          <a:xfrm>
            <a:off x="1817784" y="5847080"/>
            <a:ext cx="62826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de-CH" sz="1600" b="0" dirty="0" err="1">
                <a:latin typeface="+mn-lt"/>
              </a:rPr>
              <a:t>Direzione</a:t>
            </a:r>
            <a:r>
              <a:rPr lang="de-CH" sz="1600" b="0" dirty="0">
                <a:latin typeface="+mn-lt"/>
              </a:rPr>
              <a:t>: 2 </a:t>
            </a:r>
            <a:r>
              <a:rPr lang="de-CH" sz="1600" b="0" dirty="0" err="1">
                <a:latin typeface="+mn-lt"/>
              </a:rPr>
              <a:t>Monitori</a:t>
            </a:r>
            <a:r>
              <a:rPr lang="de-CH" sz="1600" b="0" dirty="0">
                <a:latin typeface="+mn-lt"/>
              </a:rPr>
              <a:t> di </a:t>
            </a:r>
            <a:r>
              <a:rPr lang="de-CH" sz="1600" b="0" dirty="0" err="1">
                <a:latin typeface="+mn-lt"/>
              </a:rPr>
              <a:t>base</a:t>
            </a:r>
            <a:r>
              <a:rPr lang="de-CH" sz="1600" b="0" dirty="0">
                <a:latin typeface="+mn-lt"/>
              </a:rPr>
              <a:t> e 1-2 </a:t>
            </a:r>
            <a:r>
              <a:rPr lang="de-CH" sz="1600" b="0" dirty="0" err="1">
                <a:latin typeface="+mn-lt"/>
              </a:rPr>
              <a:t>aiuti</a:t>
            </a:r>
            <a:endParaRPr lang="de-CH" sz="1600" b="0" dirty="0">
              <a:latin typeface="+mn-lt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de-CH" sz="1600" b="0" dirty="0" err="1">
                <a:latin typeface="+mn-lt"/>
              </a:rPr>
              <a:t>Classe</a:t>
            </a:r>
            <a:r>
              <a:rPr lang="de-CH" sz="1600" b="0" dirty="0">
                <a:latin typeface="+mn-lt"/>
              </a:rPr>
              <a:t>: 1 monitore e 1-2 </a:t>
            </a:r>
            <a:r>
              <a:rPr lang="de-CH" sz="1600" b="0" dirty="0" err="1">
                <a:latin typeface="+mn-lt"/>
              </a:rPr>
              <a:t>aiuti</a:t>
            </a:r>
            <a:r>
              <a:rPr lang="de-CH" sz="1600" b="0" dirty="0">
                <a:latin typeface="+mn-lt"/>
              </a:rPr>
              <a:t> </a:t>
            </a:r>
            <a:r>
              <a:rPr lang="de-CH" sz="1600" b="0" dirty="0" err="1">
                <a:latin typeface="+mn-lt"/>
              </a:rPr>
              <a:t>ogni</a:t>
            </a:r>
            <a:r>
              <a:rPr lang="de-CH" sz="1600" b="0" dirty="0">
                <a:latin typeface="+mn-lt"/>
              </a:rPr>
              <a:t> 13 GT </a:t>
            </a:r>
            <a:r>
              <a:rPr lang="de-CH" sz="1600" b="0" dirty="0" err="1">
                <a:latin typeface="+mn-lt"/>
              </a:rPr>
              <a:t>annunciati</a:t>
            </a:r>
            <a:r>
              <a:rPr lang="de-CH" sz="1600" b="0" dirty="0">
                <a:latin typeface="+mn-lt"/>
              </a:rPr>
              <a:t> o </a:t>
            </a:r>
            <a:r>
              <a:rPr lang="de-CH" sz="1600" b="0" dirty="0" err="1">
                <a:latin typeface="+mn-lt"/>
              </a:rPr>
              <a:t>frazione</a:t>
            </a:r>
            <a:endParaRPr lang="it-IT" sz="1600" i="1" dirty="0">
              <a:latin typeface="+mn-lt"/>
            </a:endParaRPr>
          </a:p>
        </p:txBody>
      </p:sp>
      <p:sp>
        <p:nvSpPr>
          <p:cNvPr id="226" name="Textfeld 225"/>
          <p:cNvSpPr txBox="1"/>
          <p:nvPr/>
        </p:nvSpPr>
        <p:spPr>
          <a:xfrm>
            <a:off x="2915816" y="37890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/>
              <a:t>Team di </a:t>
            </a:r>
            <a:r>
              <a:rPr lang="de-CH" sz="1200" b="1" dirty="0" err="1" smtClean="0"/>
              <a:t>lavoro</a:t>
            </a:r>
            <a:r>
              <a:rPr lang="de-CH" sz="1200" b="1" dirty="0" smtClean="0"/>
              <a:t> 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23088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5" name="Rectangle 51"/>
          <p:cNvSpPr>
            <a:spLocks noChangeArrowheads="1"/>
          </p:cNvSpPr>
          <p:nvPr/>
        </p:nvSpPr>
        <p:spPr bwMode="auto">
          <a:xfrm>
            <a:off x="4751450" y="2564904"/>
            <a:ext cx="1828800" cy="457200"/>
          </a:xfrm>
          <a:prstGeom prst="rect">
            <a:avLst/>
          </a:prstGeom>
          <a:solidFill>
            <a:srgbClr val="FFFFCC"/>
          </a:solidFill>
          <a:ln w="12700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CH" sz="2000" b="1" dirty="0">
                <a:solidFill>
                  <a:srgbClr val="CC9900"/>
                </a:solidFill>
                <a:latin typeface="Arial" charset="0"/>
              </a:rPr>
              <a:t>Capo Corso</a:t>
            </a:r>
          </a:p>
        </p:txBody>
      </p:sp>
      <p:sp>
        <p:nvSpPr>
          <p:cNvPr id="77891" name="Rectangle 67"/>
          <p:cNvSpPr>
            <a:spLocks noChangeArrowheads="1"/>
          </p:cNvSpPr>
          <p:nvPr/>
        </p:nvSpPr>
        <p:spPr bwMode="auto">
          <a:xfrm>
            <a:off x="3707904" y="1628800"/>
            <a:ext cx="3915891" cy="457200"/>
          </a:xfrm>
          <a:prstGeom prst="rect">
            <a:avLst/>
          </a:prstGeom>
          <a:solidFill>
            <a:srgbClr val="FFCCCC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CH" sz="2800" b="1" i="1" dirty="0">
                <a:solidFill>
                  <a:srgbClr val="CC0000"/>
                </a:solidFill>
                <a:latin typeface="Arial" charset="0"/>
              </a:rPr>
              <a:t>Referente in comitato</a:t>
            </a:r>
          </a:p>
        </p:txBody>
      </p:sp>
      <p:sp>
        <p:nvSpPr>
          <p:cNvPr id="77894" name="Line 70"/>
          <p:cNvSpPr>
            <a:spLocks noChangeShapeType="1"/>
          </p:cNvSpPr>
          <p:nvPr/>
        </p:nvSpPr>
        <p:spPr bwMode="auto">
          <a:xfrm flipH="1">
            <a:off x="5656269" y="2107704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7" name="AutoShape 1059"/>
          <p:cNvSpPr>
            <a:spLocks noChangeArrowheads="1"/>
          </p:cNvSpPr>
          <p:nvPr/>
        </p:nvSpPr>
        <p:spPr bwMode="auto">
          <a:xfrm>
            <a:off x="251520" y="1700808"/>
            <a:ext cx="2267744" cy="2743200"/>
          </a:xfrm>
          <a:prstGeom prst="homePlate">
            <a:avLst>
              <a:gd name="adj" fmla="val 2939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CH" sz="3200" b="1" dirty="0">
                <a:solidFill>
                  <a:srgbClr val="FFCC00"/>
                </a:solidFill>
                <a:latin typeface="Arial" charset="0"/>
              </a:rPr>
              <a:t>R</a:t>
            </a:r>
            <a:r>
              <a:rPr lang="it-CH" sz="1600" b="1" dirty="0">
                <a:latin typeface="Arial" charset="0"/>
              </a:rPr>
              <a:t>ECCOMEND</a:t>
            </a:r>
            <a:endParaRPr lang="it-CH" sz="3200" b="1" dirty="0">
              <a:latin typeface="Arial" charset="0"/>
            </a:endParaRPr>
          </a:p>
          <a:p>
            <a:r>
              <a:rPr lang="it-CH" sz="3200" b="1" dirty="0">
                <a:solidFill>
                  <a:srgbClr val="FFCC00"/>
                </a:solidFill>
                <a:latin typeface="Arial" charset="0"/>
              </a:rPr>
              <a:t>A</a:t>
            </a:r>
            <a:r>
              <a:rPr lang="it-CH" sz="1600" b="1" dirty="0">
                <a:latin typeface="Arial" charset="0"/>
              </a:rPr>
              <a:t>GREE</a:t>
            </a:r>
            <a:endParaRPr lang="it-CH" sz="3200" b="1" dirty="0">
              <a:latin typeface="Arial" charset="0"/>
            </a:endParaRPr>
          </a:p>
          <a:p>
            <a:r>
              <a:rPr lang="it-CH" sz="3200" b="1" dirty="0">
                <a:solidFill>
                  <a:srgbClr val="FFCC00"/>
                </a:solidFill>
                <a:latin typeface="Arial" charset="0"/>
              </a:rPr>
              <a:t>P</a:t>
            </a:r>
            <a:r>
              <a:rPr lang="it-CH" sz="1600" b="1" dirty="0">
                <a:latin typeface="Arial" charset="0"/>
              </a:rPr>
              <a:t>ERFORM</a:t>
            </a:r>
            <a:endParaRPr lang="it-CH" sz="3200" b="1" dirty="0">
              <a:latin typeface="Arial" charset="0"/>
            </a:endParaRPr>
          </a:p>
          <a:p>
            <a:r>
              <a:rPr lang="it-CH" sz="3200" b="1" dirty="0">
                <a:solidFill>
                  <a:srgbClr val="FFCC00"/>
                </a:solidFill>
                <a:latin typeface="Arial" charset="0"/>
              </a:rPr>
              <a:t>I</a:t>
            </a:r>
            <a:r>
              <a:rPr lang="it-CH" sz="1600" b="1" dirty="0">
                <a:latin typeface="Arial" charset="0"/>
              </a:rPr>
              <a:t> NPUT</a:t>
            </a:r>
          </a:p>
          <a:p>
            <a:r>
              <a:rPr lang="it-CH" sz="3200" b="1" dirty="0">
                <a:solidFill>
                  <a:srgbClr val="FFCC00"/>
                </a:solidFill>
                <a:latin typeface="Arial" charset="0"/>
              </a:rPr>
              <a:t>D</a:t>
            </a:r>
            <a:r>
              <a:rPr lang="it-CH" sz="1600" b="1" dirty="0">
                <a:latin typeface="Arial" charset="0"/>
              </a:rPr>
              <a:t>ECIDE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765798" y="3756212"/>
            <a:ext cx="3744416" cy="1752600"/>
            <a:chOff x="2500012" y="3749130"/>
            <a:chExt cx="3744416" cy="1752600"/>
          </a:xfrm>
        </p:grpSpPr>
        <p:sp>
          <p:nvSpPr>
            <p:cNvPr id="77843" name="Rectangle 19"/>
            <p:cNvSpPr>
              <a:spLocks noChangeArrowheads="1"/>
            </p:cNvSpPr>
            <p:nvPr/>
          </p:nvSpPr>
          <p:spPr bwMode="auto">
            <a:xfrm>
              <a:off x="2500012" y="3749130"/>
              <a:ext cx="1788076" cy="4572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CH" sz="1800" b="1">
                  <a:solidFill>
                    <a:srgbClr val="006699"/>
                  </a:solidFill>
                  <a:latin typeface="Arial" charset="0"/>
                </a:rPr>
                <a:t>Capo Classe 1</a:t>
              </a:r>
            </a:p>
          </p:txBody>
        </p:sp>
        <p:sp>
          <p:nvSpPr>
            <p:cNvPr id="77844" name="Rectangle 20"/>
            <p:cNvSpPr>
              <a:spLocks noChangeArrowheads="1"/>
            </p:cNvSpPr>
            <p:nvPr/>
          </p:nvSpPr>
          <p:spPr bwMode="auto">
            <a:xfrm>
              <a:off x="2860576" y="4282530"/>
              <a:ext cx="1371600" cy="2286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CH" sz="1600" b="1" dirty="0">
                  <a:solidFill>
                    <a:srgbClr val="006699"/>
                  </a:solidFill>
                  <a:latin typeface="Arial" charset="0"/>
                </a:rPr>
                <a:t>Aiuto A (</a:t>
              </a:r>
              <a:r>
                <a:rPr lang="it-CH" sz="1600" b="1" dirty="0" err="1">
                  <a:solidFill>
                    <a:srgbClr val="006699"/>
                  </a:solidFill>
                  <a:latin typeface="Arial" charset="0"/>
                </a:rPr>
                <a:t>stv</a:t>
              </a:r>
              <a:r>
                <a:rPr lang="it-CH" sz="1600" b="1" dirty="0">
                  <a:solidFill>
                    <a:srgbClr val="006699"/>
                  </a:solidFill>
                  <a:latin typeface="Arial" charset="0"/>
                </a:rPr>
                <a:t>.)</a:t>
              </a: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555776" y="5196930"/>
              <a:ext cx="16764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CH" sz="1400" b="1" dirty="0">
                  <a:solidFill>
                    <a:srgbClr val="006699"/>
                  </a:solidFill>
                  <a:latin typeface="Arial" charset="0"/>
                </a:rPr>
                <a:t>8-12 GT</a:t>
              </a:r>
              <a:endParaRPr lang="it-CH" sz="1400" dirty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77853" name="Rectangle 29"/>
            <p:cNvSpPr>
              <a:spLocks noChangeArrowheads="1"/>
            </p:cNvSpPr>
            <p:nvPr/>
          </p:nvSpPr>
          <p:spPr bwMode="auto">
            <a:xfrm>
              <a:off x="2860576" y="4587330"/>
              <a:ext cx="1371600" cy="2286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CH" sz="1600" b="1">
                  <a:solidFill>
                    <a:srgbClr val="006699"/>
                  </a:solidFill>
                  <a:latin typeface="Arial" charset="0"/>
                </a:rPr>
                <a:t>Aiuto B</a:t>
              </a:r>
            </a:p>
          </p:txBody>
        </p:sp>
        <p:sp>
          <p:nvSpPr>
            <p:cNvPr id="77854" name="Line 30"/>
            <p:cNvSpPr>
              <a:spLocks noChangeShapeType="1"/>
            </p:cNvSpPr>
            <p:nvPr/>
          </p:nvSpPr>
          <p:spPr bwMode="auto">
            <a:xfrm>
              <a:off x="2631976" y="420633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7855" name="Line 31"/>
            <p:cNvSpPr>
              <a:spLocks noChangeShapeType="1"/>
            </p:cNvSpPr>
            <p:nvPr/>
          </p:nvSpPr>
          <p:spPr bwMode="auto">
            <a:xfrm>
              <a:off x="2631976" y="435873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7856" name="Line 32"/>
            <p:cNvSpPr>
              <a:spLocks noChangeShapeType="1"/>
            </p:cNvSpPr>
            <p:nvPr/>
          </p:nvSpPr>
          <p:spPr bwMode="auto">
            <a:xfrm>
              <a:off x="2631976" y="466353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4470648" y="3749130"/>
              <a:ext cx="1773780" cy="4572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CH" sz="1800" b="1" dirty="0">
                  <a:solidFill>
                    <a:srgbClr val="006699"/>
                  </a:solidFill>
                  <a:latin typeface="Arial" charset="0"/>
                </a:rPr>
                <a:t>Capo Classe …</a:t>
              </a: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4801868" y="4282530"/>
              <a:ext cx="1371600" cy="2286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CH" sz="1600" b="1">
                  <a:solidFill>
                    <a:srgbClr val="006699"/>
                  </a:solidFill>
                  <a:latin typeface="Arial" charset="0"/>
                </a:rPr>
                <a:t>Aiuto A (stv.)</a:t>
              </a: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4497068" y="5196930"/>
              <a:ext cx="1676400" cy="3048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CH" sz="1400" b="1" dirty="0">
                  <a:solidFill>
                    <a:srgbClr val="006699"/>
                  </a:solidFill>
                  <a:latin typeface="Arial" charset="0"/>
                </a:rPr>
                <a:t>8-12 GT</a:t>
              </a:r>
              <a:endParaRPr lang="it-CH" sz="1400" dirty="0">
                <a:solidFill>
                  <a:srgbClr val="006699"/>
                </a:solidFill>
                <a:latin typeface="Arial" charset="0"/>
              </a:endParaRPr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>
              <a:off x="4801868" y="4587330"/>
              <a:ext cx="1371600" cy="2286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CH" sz="1600" b="1">
                  <a:solidFill>
                    <a:srgbClr val="006699"/>
                  </a:solidFill>
                  <a:latin typeface="Arial" charset="0"/>
                </a:rPr>
                <a:t>Aiuto B</a:t>
              </a:r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4573268" y="420633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4573268" y="435873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4573268" y="466353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559926" y="3749502"/>
            <a:ext cx="1888232" cy="1828800"/>
            <a:chOff x="323528" y="3749130"/>
            <a:chExt cx="1888232" cy="1828800"/>
          </a:xfrm>
        </p:grpSpPr>
        <p:sp>
          <p:nvSpPr>
            <p:cNvPr id="77863" name="Rectangle 39"/>
            <p:cNvSpPr>
              <a:spLocks noChangeArrowheads="1"/>
            </p:cNvSpPr>
            <p:nvPr/>
          </p:nvSpPr>
          <p:spPr bwMode="auto">
            <a:xfrm>
              <a:off x="649660" y="4815930"/>
              <a:ext cx="1295400" cy="3048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CH" sz="1600" b="1">
                  <a:solidFill>
                    <a:srgbClr val="008000"/>
                  </a:solidFill>
                  <a:latin typeface="Arial" charset="0"/>
                </a:rPr>
                <a:t>Mun Chef</a:t>
              </a:r>
            </a:p>
          </p:txBody>
        </p:sp>
        <p:sp>
          <p:nvSpPr>
            <p:cNvPr id="77864" name="Rectangle 40"/>
            <p:cNvSpPr>
              <a:spLocks noChangeArrowheads="1"/>
            </p:cNvSpPr>
            <p:nvPr/>
          </p:nvSpPr>
          <p:spPr bwMode="auto">
            <a:xfrm>
              <a:off x="649660" y="4358730"/>
              <a:ext cx="1295400" cy="3048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CH" sz="1600" b="1">
                  <a:solidFill>
                    <a:srgbClr val="008000"/>
                  </a:solidFill>
                  <a:latin typeface="Arial" charset="0"/>
                </a:rPr>
                <a:t>Mat Chef</a:t>
              </a:r>
            </a:p>
          </p:txBody>
        </p:sp>
        <p:sp>
          <p:nvSpPr>
            <p:cNvPr id="77865" name="Rectangle 41"/>
            <p:cNvSpPr>
              <a:spLocks noChangeArrowheads="1"/>
            </p:cNvSpPr>
            <p:nvPr/>
          </p:nvSpPr>
          <p:spPr bwMode="auto">
            <a:xfrm>
              <a:off x="323528" y="3749130"/>
              <a:ext cx="1888232" cy="4572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CH" sz="1800" b="1" dirty="0" err="1">
                  <a:solidFill>
                    <a:srgbClr val="008000"/>
                  </a:solidFill>
                  <a:latin typeface="Arial" charset="0"/>
                </a:rPr>
                <a:t>Stv</a:t>
              </a:r>
              <a:r>
                <a:rPr lang="it-CH" sz="1800" b="1" dirty="0">
                  <a:solidFill>
                    <a:srgbClr val="008000"/>
                  </a:solidFill>
                  <a:latin typeface="Arial" charset="0"/>
                </a:rPr>
                <a:t>.</a:t>
              </a:r>
              <a:r>
                <a:rPr lang="it-CH" sz="1800" b="1" dirty="0">
                  <a:solidFill>
                    <a:srgbClr val="008000"/>
                  </a:solidFill>
                </a:rPr>
                <a:t> Capo Corso</a:t>
              </a:r>
              <a:endParaRPr lang="it-CH" sz="1800" b="1" dirty="0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77871" name="Line 47"/>
            <p:cNvSpPr>
              <a:spLocks noChangeShapeType="1"/>
            </p:cNvSpPr>
            <p:nvPr/>
          </p:nvSpPr>
          <p:spPr bwMode="auto">
            <a:xfrm>
              <a:off x="421060" y="420633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7872" name="Line 48"/>
            <p:cNvSpPr>
              <a:spLocks noChangeShapeType="1"/>
            </p:cNvSpPr>
            <p:nvPr/>
          </p:nvSpPr>
          <p:spPr bwMode="auto">
            <a:xfrm>
              <a:off x="421060" y="451113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7873" name="Line 49"/>
            <p:cNvSpPr>
              <a:spLocks noChangeShapeType="1"/>
            </p:cNvSpPr>
            <p:nvPr/>
          </p:nvSpPr>
          <p:spPr bwMode="auto">
            <a:xfrm>
              <a:off x="421060" y="496833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649660" y="5273130"/>
              <a:ext cx="1295400" cy="3048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CH" sz="1600" b="1" dirty="0">
                  <a:solidFill>
                    <a:srgbClr val="008000"/>
                  </a:solidFill>
                  <a:latin typeface="Arial" charset="0"/>
                </a:rPr>
                <a:t>Log Chef</a:t>
              </a:r>
            </a:p>
          </p:txBody>
        </p:sp>
        <p:sp>
          <p:nvSpPr>
            <p:cNvPr id="60" name="Line 49"/>
            <p:cNvSpPr>
              <a:spLocks noChangeShapeType="1"/>
            </p:cNvSpPr>
            <p:nvPr/>
          </p:nvSpPr>
          <p:spPr bwMode="auto">
            <a:xfrm>
              <a:off x="421060" y="542553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61" name="Rectangle 16"/>
          <p:cNvSpPr txBox="1">
            <a:spLocks noChangeArrowheads="1"/>
          </p:cNvSpPr>
          <p:nvPr/>
        </p:nvSpPr>
        <p:spPr bwMode="auto">
          <a:xfrm>
            <a:off x="1231767" y="5959301"/>
            <a:ext cx="733199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it-CH" sz="2000" b="0" u="sng" dirty="0" err="1"/>
              <a:t>Tips</a:t>
            </a:r>
            <a:r>
              <a:rPr lang="it-CH" sz="2000" b="0" u="sng" dirty="0"/>
              <a:t>.:</a:t>
            </a:r>
            <a:r>
              <a:rPr lang="it-CH" sz="2000" b="0" dirty="0"/>
              <a:t> coinvolgere </a:t>
            </a:r>
            <a:r>
              <a:rPr lang="it-CH" sz="2000" dirty="0"/>
              <a:t>tutti i</a:t>
            </a:r>
            <a:r>
              <a:rPr lang="it-CH" sz="2000" b="0" dirty="0"/>
              <a:t> GT facendo classi con tutti e sei i corsi</a:t>
            </a:r>
            <a:endParaRPr lang="it-CH" sz="1100" b="0" dirty="0">
              <a:sym typeface="Wingdings" pitchFamily="2" charset="2"/>
            </a:endParaRPr>
          </a:p>
        </p:txBody>
      </p:sp>
      <p:sp>
        <p:nvSpPr>
          <p:cNvPr id="62" name="Text Box 1064"/>
          <p:cNvSpPr txBox="1">
            <a:spLocks noChangeArrowheads="1"/>
          </p:cNvSpPr>
          <p:nvPr/>
        </p:nvSpPr>
        <p:spPr bwMode="auto">
          <a:xfrm>
            <a:off x="251520" y="4509120"/>
            <a:ext cx="1979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CH" sz="1600" b="1" dirty="0">
                <a:solidFill>
                  <a:srgbClr val="3333FF"/>
                </a:solidFill>
                <a:latin typeface="Arial" charset="0"/>
              </a:rPr>
              <a:t>chiara definizione di competenze e compiti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51520" y="44624"/>
            <a:ext cx="7620000" cy="1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1200" dirty="0" err="1"/>
              <a:t>Organigramma</a:t>
            </a:r>
            <a:r>
              <a:rPr lang="en-GB" kern="1200" dirty="0"/>
              <a:t> del </a:t>
            </a:r>
            <a:r>
              <a:rPr lang="en-GB" kern="1200" dirty="0" err="1"/>
              <a:t>corso</a:t>
            </a:r>
            <a:endParaRPr lang="en-GB" i="1" kern="1200" dirty="0"/>
          </a:p>
        </p:txBody>
      </p:sp>
      <p:cxnSp>
        <p:nvCxnSpPr>
          <p:cNvPr id="7" name="Gewinkelte Verbindung 6"/>
          <p:cNvCxnSpPr>
            <a:stCxn id="77875" idx="2"/>
            <a:endCxn id="77865" idx="0"/>
          </p:cNvCxnSpPr>
          <p:nvPr/>
        </p:nvCxnSpPr>
        <p:spPr bwMode="auto">
          <a:xfrm rot="5400000">
            <a:off x="4221247" y="2304899"/>
            <a:ext cx="727398" cy="2161808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winkelte Verbindung 8"/>
          <p:cNvCxnSpPr>
            <a:stCxn id="77875" idx="2"/>
            <a:endCxn id="77843" idx="0"/>
          </p:cNvCxnSpPr>
          <p:nvPr/>
        </p:nvCxnSpPr>
        <p:spPr bwMode="auto">
          <a:xfrm rot="5400000">
            <a:off x="5295789" y="3386151"/>
            <a:ext cx="734108" cy="6014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winkelte Verbindung 10"/>
          <p:cNvCxnSpPr>
            <a:stCxn id="77875" idx="2"/>
            <a:endCxn id="49" idx="0"/>
          </p:cNvCxnSpPr>
          <p:nvPr/>
        </p:nvCxnSpPr>
        <p:spPr bwMode="auto">
          <a:xfrm rot="16200000" flipH="1">
            <a:off x="6277533" y="2410421"/>
            <a:ext cx="734108" cy="1957474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50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91" grpId="0" animBg="1"/>
      <p:bldP spid="77894" grpId="0" animBg="1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758207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Equipaggiamento</a:t>
            </a:r>
            <a:endParaRPr lang="en-GB" kern="12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004048" y="4005064"/>
            <a:ext cx="41399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1 Telo di scarto ogni 2-3 GT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1 tavolo ogni 4-6 GT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1 scatola con grasso, pezzette e stracci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1 specchietto (opzionale)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1 coltellino + schemi di correzione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1 schemi di mira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Set fogli di stand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Fucili, cuffie e SP per i GT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de-CH" sz="1600" dirty="0">
                <a:latin typeface="+mn-lt"/>
              </a:rPr>
              <a:t>P</a:t>
            </a:r>
            <a:r>
              <a:rPr lang="it-CH" sz="1600" dirty="0">
                <a:latin typeface="+mn-lt"/>
              </a:rPr>
              <a:t>enne a biro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508104" y="1772816"/>
            <a:ext cx="2880320" cy="2016224"/>
            <a:chOff x="4788024" y="4653136"/>
            <a:chExt cx="2880320" cy="2016224"/>
          </a:xfrm>
        </p:grpSpPr>
        <p:sp>
          <p:nvSpPr>
            <p:cNvPr id="30" name="Ellipse 29"/>
            <p:cNvSpPr/>
            <p:nvPr/>
          </p:nvSpPr>
          <p:spPr bwMode="auto">
            <a:xfrm>
              <a:off x="4788024" y="4653136"/>
              <a:ext cx="2880320" cy="201622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4" name="Group 59"/>
            <p:cNvGrpSpPr>
              <a:grpSpLocks noChangeAspect="1"/>
            </p:cNvGrpSpPr>
            <p:nvPr/>
          </p:nvGrpSpPr>
          <p:grpSpPr bwMode="auto">
            <a:xfrm>
              <a:off x="5364088" y="4869160"/>
              <a:ext cx="191912" cy="360000"/>
              <a:chOff x="2462" y="2302"/>
              <a:chExt cx="336" cy="654"/>
            </a:xfrm>
            <a:solidFill>
              <a:srgbClr val="CC0000"/>
            </a:solidFill>
          </p:grpSpPr>
          <p:sp>
            <p:nvSpPr>
              <p:cNvPr id="146" name="Oval 60"/>
              <p:cNvSpPr>
                <a:spLocks noChangeAspect="1"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47" name="Group 61"/>
              <p:cNvGrpSpPr>
                <a:grpSpLocks noChangeAspect="1"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  <a:grpFill/>
            </p:grpSpPr>
            <p:sp>
              <p:nvSpPr>
                <p:cNvPr id="148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9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35" name="Group 66"/>
            <p:cNvGrpSpPr>
              <a:grpSpLocks noChangeAspect="1"/>
            </p:cNvGrpSpPr>
            <p:nvPr/>
          </p:nvGrpSpPr>
          <p:grpSpPr bwMode="auto">
            <a:xfrm>
              <a:off x="5508104" y="6021288"/>
              <a:ext cx="191912" cy="360000"/>
              <a:chOff x="1637" y="2587"/>
              <a:chExt cx="337" cy="654"/>
            </a:xfrm>
            <a:solidFill>
              <a:srgbClr val="CC0000"/>
            </a:solidFill>
          </p:grpSpPr>
          <p:grpSp>
            <p:nvGrpSpPr>
              <p:cNvPr id="140" name="Group 67"/>
              <p:cNvGrpSpPr>
                <a:grpSpLocks noChangeAspect="1"/>
              </p:cNvGrpSpPr>
              <p:nvPr/>
            </p:nvGrpSpPr>
            <p:grpSpPr bwMode="auto">
              <a:xfrm>
                <a:off x="1637" y="2836"/>
                <a:ext cx="337" cy="405"/>
                <a:chOff x="1637" y="2836"/>
                <a:chExt cx="337" cy="405"/>
              </a:xfrm>
              <a:grpFill/>
            </p:grpSpPr>
            <p:sp>
              <p:nvSpPr>
                <p:cNvPr id="142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692" y="2836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3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637" y="2911"/>
                  <a:ext cx="337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4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637" y="2836"/>
                  <a:ext cx="120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5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849" y="2836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41" name="Oval 72"/>
              <p:cNvSpPr>
                <a:spLocks noChangeAspect="1" noChangeArrowheads="1"/>
              </p:cNvSpPr>
              <p:nvPr/>
            </p:nvSpPr>
            <p:spPr bwMode="auto">
              <a:xfrm>
                <a:off x="1703" y="2587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" name="Group 73"/>
            <p:cNvGrpSpPr>
              <a:grpSpLocks noChangeAspect="1"/>
            </p:cNvGrpSpPr>
            <p:nvPr/>
          </p:nvGrpSpPr>
          <p:grpSpPr bwMode="auto">
            <a:xfrm>
              <a:off x="5364088" y="5517232"/>
              <a:ext cx="191912" cy="360000"/>
              <a:chOff x="1838" y="2415"/>
              <a:chExt cx="335" cy="654"/>
            </a:xfrm>
            <a:solidFill>
              <a:srgbClr val="CC0000"/>
            </a:solidFill>
          </p:grpSpPr>
          <p:sp>
            <p:nvSpPr>
              <p:cNvPr id="134" name="Oval 74"/>
              <p:cNvSpPr>
                <a:spLocks noChangeAspect="1" noChangeArrowheads="1"/>
              </p:cNvSpPr>
              <p:nvPr/>
            </p:nvSpPr>
            <p:spPr bwMode="auto">
              <a:xfrm>
                <a:off x="1904" y="2415"/>
                <a:ext cx="206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75"/>
              <p:cNvGrpSpPr>
                <a:grpSpLocks noChangeAspect="1"/>
              </p:cNvGrpSpPr>
              <p:nvPr/>
            </p:nvGrpSpPr>
            <p:grpSpPr bwMode="auto">
              <a:xfrm>
                <a:off x="1838" y="2664"/>
                <a:ext cx="335" cy="405"/>
                <a:chOff x="1838" y="2664"/>
                <a:chExt cx="335" cy="405"/>
              </a:xfrm>
              <a:grpFill/>
            </p:grpSpPr>
            <p:sp>
              <p:nvSpPr>
                <p:cNvPr id="136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2" y="2664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7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740"/>
                  <a:ext cx="335" cy="32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8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664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9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048" y="2664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37" name="Group 87"/>
            <p:cNvGrpSpPr>
              <a:grpSpLocks noChangeAspect="1"/>
            </p:cNvGrpSpPr>
            <p:nvPr/>
          </p:nvGrpSpPr>
          <p:grpSpPr bwMode="auto">
            <a:xfrm>
              <a:off x="5148064" y="5805264"/>
              <a:ext cx="191912" cy="360000"/>
              <a:chOff x="2173" y="2482"/>
              <a:chExt cx="336" cy="654"/>
            </a:xfrm>
            <a:solidFill>
              <a:srgbClr val="CC0000"/>
            </a:solidFill>
          </p:grpSpPr>
          <p:sp>
            <p:nvSpPr>
              <p:cNvPr id="128" name="Oval 88"/>
              <p:cNvSpPr>
                <a:spLocks noChangeAspect="1" noChangeArrowheads="1"/>
              </p:cNvSpPr>
              <p:nvPr/>
            </p:nvSpPr>
            <p:spPr bwMode="auto">
              <a:xfrm>
                <a:off x="2240" y="2482"/>
                <a:ext cx="205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9" name="Group 89"/>
              <p:cNvGrpSpPr>
                <a:grpSpLocks noChangeAspect="1"/>
              </p:cNvGrpSpPr>
              <p:nvPr/>
            </p:nvGrpSpPr>
            <p:grpSpPr bwMode="auto">
              <a:xfrm>
                <a:off x="2173" y="2731"/>
                <a:ext cx="336" cy="405"/>
                <a:chOff x="2173" y="2731"/>
                <a:chExt cx="336" cy="405"/>
              </a:xfrm>
              <a:grpFill/>
            </p:grpSpPr>
            <p:sp>
              <p:nvSpPr>
                <p:cNvPr id="130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2228" y="2731"/>
                  <a:ext cx="223" cy="11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1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805"/>
                  <a:ext cx="336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2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731"/>
                  <a:ext cx="120" cy="1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3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384" y="2731"/>
                  <a:ext cx="124" cy="14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38" name="Group 94"/>
            <p:cNvGrpSpPr>
              <a:grpSpLocks noChangeAspect="1"/>
            </p:cNvGrpSpPr>
            <p:nvPr/>
          </p:nvGrpSpPr>
          <p:grpSpPr bwMode="auto">
            <a:xfrm>
              <a:off x="5148064" y="5229200"/>
              <a:ext cx="191912" cy="360000"/>
              <a:chOff x="1445" y="2433"/>
              <a:chExt cx="337" cy="655"/>
            </a:xfrm>
            <a:solidFill>
              <a:srgbClr val="CC0000"/>
            </a:solidFill>
          </p:grpSpPr>
          <p:grpSp>
            <p:nvGrpSpPr>
              <p:cNvPr id="122" name="Group 95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  <a:grpFill/>
            </p:grpSpPr>
            <p:sp>
              <p:nvSpPr>
                <p:cNvPr id="124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5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6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7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23" name="Oval 100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9" name="Group 103"/>
            <p:cNvGrpSpPr>
              <a:grpSpLocks noChangeAspect="1"/>
            </p:cNvGrpSpPr>
            <p:nvPr/>
          </p:nvGrpSpPr>
          <p:grpSpPr bwMode="auto">
            <a:xfrm>
              <a:off x="4932040" y="5517232"/>
              <a:ext cx="191912" cy="360000"/>
              <a:chOff x="2173" y="2482"/>
              <a:chExt cx="336" cy="654"/>
            </a:xfrm>
            <a:solidFill>
              <a:srgbClr val="CC0000"/>
            </a:solidFill>
          </p:grpSpPr>
          <p:sp>
            <p:nvSpPr>
              <p:cNvPr id="116" name="Oval 104"/>
              <p:cNvSpPr>
                <a:spLocks noChangeAspect="1" noChangeArrowheads="1"/>
              </p:cNvSpPr>
              <p:nvPr/>
            </p:nvSpPr>
            <p:spPr bwMode="auto">
              <a:xfrm>
                <a:off x="2240" y="2482"/>
                <a:ext cx="205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7" name="Group 105"/>
              <p:cNvGrpSpPr>
                <a:grpSpLocks noChangeAspect="1"/>
              </p:cNvGrpSpPr>
              <p:nvPr/>
            </p:nvGrpSpPr>
            <p:grpSpPr bwMode="auto">
              <a:xfrm>
                <a:off x="2173" y="2731"/>
                <a:ext cx="336" cy="405"/>
                <a:chOff x="2173" y="2731"/>
                <a:chExt cx="336" cy="405"/>
              </a:xfrm>
              <a:grpFill/>
            </p:grpSpPr>
            <p:sp>
              <p:nvSpPr>
                <p:cNvPr id="118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2228" y="2731"/>
                  <a:ext cx="223" cy="11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9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805"/>
                  <a:ext cx="336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0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731"/>
                  <a:ext cx="120" cy="1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1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4" y="2731"/>
                  <a:ext cx="124" cy="14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40" name="Group 110"/>
            <p:cNvGrpSpPr>
              <a:grpSpLocks noChangeAspect="1"/>
            </p:cNvGrpSpPr>
            <p:nvPr/>
          </p:nvGrpSpPr>
          <p:grpSpPr bwMode="auto">
            <a:xfrm>
              <a:off x="6300192" y="6021288"/>
              <a:ext cx="191912" cy="360000"/>
              <a:chOff x="1445" y="2433"/>
              <a:chExt cx="337" cy="655"/>
            </a:xfrm>
          </p:grpSpPr>
          <p:grpSp>
            <p:nvGrpSpPr>
              <p:cNvPr id="110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</p:grpSpPr>
            <p:sp>
              <p:nvSpPr>
                <p:cNvPr id="112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3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4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5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11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41" name="Group 80"/>
            <p:cNvGrpSpPr>
              <a:grpSpLocks noChangeAspect="1"/>
            </p:cNvGrpSpPr>
            <p:nvPr/>
          </p:nvGrpSpPr>
          <p:grpSpPr bwMode="auto">
            <a:xfrm>
              <a:off x="6588224" y="5733256"/>
              <a:ext cx="191912" cy="360000"/>
              <a:chOff x="2099" y="2302"/>
              <a:chExt cx="336" cy="654"/>
            </a:xfrm>
          </p:grpSpPr>
          <p:grpSp>
            <p:nvGrpSpPr>
              <p:cNvPr id="104" name="Group 81"/>
              <p:cNvGrpSpPr>
                <a:grpSpLocks noChangeAspect="1"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06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7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8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9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05" name="Oval 86"/>
              <p:cNvSpPr>
                <a:spLocks noChangeAspect="1"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42" name="Group 80"/>
            <p:cNvGrpSpPr>
              <a:grpSpLocks noChangeAspect="1"/>
            </p:cNvGrpSpPr>
            <p:nvPr/>
          </p:nvGrpSpPr>
          <p:grpSpPr bwMode="auto">
            <a:xfrm>
              <a:off x="6012160" y="5733256"/>
              <a:ext cx="191912" cy="360000"/>
              <a:chOff x="2099" y="2302"/>
              <a:chExt cx="336" cy="654"/>
            </a:xfrm>
          </p:grpSpPr>
          <p:grpSp>
            <p:nvGrpSpPr>
              <p:cNvPr id="98" name="Group 81"/>
              <p:cNvGrpSpPr>
                <a:grpSpLocks noChangeAspect="1"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00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1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2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3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99" name="Oval 86"/>
              <p:cNvSpPr>
                <a:spLocks noChangeAspect="1"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43" name="Group 110"/>
            <p:cNvGrpSpPr>
              <a:grpSpLocks noChangeAspect="1"/>
            </p:cNvGrpSpPr>
            <p:nvPr/>
          </p:nvGrpSpPr>
          <p:grpSpPr bwMode="auto">
            <a:xfrm>
              <a:off x="5940152" y="6165304"/>
              <a:ext cx="191912" cy="360000"/>
              <a:chOff x="1445" y="2433"/>
              <a:chExt cx="337" cy="655"/>
            </a:xfrm>
          </p:grpSpPr>
          <p:grpSp>
            <p:nvGrpSpPr>
              <p:cNvPr id="92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</p:grpSpPr>
            <p:sp>
              <p:nvSpPr>
                <p:cNvPr id="94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5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6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7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93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44" name="Group 59"/>
            <p:cNvGrpSpPr>
              <a:grpSpLocks noChangeAspect="1"/>
            </p:cNvGrpSpPr>
            <p:nvPr/>
          </p:nvGrpSpPr>
          <p:grpSpPr bwMode="auto">
            <a:xfrm>
              <a:off x="5652120" y="5157192"/>
              <a:ext cx="191912" cy="360000"/>
              <a:chOff x="2462" y="2302"/>
              <a:chExt cx="336" cy="654"/>
            </a:xfrm>
            <a:solidFill>
              <a:srgbClr val="CC0000"/>
            </a:solidFill>
          </p:grpSpPr>
          <p:sp>
            <p:nvSpPr>
              <p:cNvPr id="86" name="Oval 60"/>
              <p:cNvSpPr>
                <a:spLocks noChangeAspect="1"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7" name="Group 61"/>
              <p:cNvGrpSpPr>
                <a:grpSpLocks noChangeAspect="1"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  <a:grpFill/>
            </p:grpSpPr>
            <p:sp>
              <p:nvSpPr>
                <p:cNvPr id="88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9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9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45" name="Group 73"/>
            <p:cNvGrpSpPr>
              <a:grpSpLocks noChangeAspect="1"/>
            </p:cNvGrpSpPr>
            <p:nvPr/>
          </p:nvGrpSpPr>
          <p:grpSpPr bwMode="auto">
            <a:xfrm>
              <a:off x="5724128" y="5661248"/>
              <a:ext cx="191912" cy="360000"/>
              <a:chOff x="1838" y="2415"/>
              <a:chExt cx="335" cy="654"/>
            </a:xfrm>
            <a:solidFill>
              <a:srgbClr val="CC0000"/>
            </a:solidFill>
          </p:grpSpPr>
          <p:sp>
            <p:nvSpPr>
              <p:cNvPr id="80" name="Oval 74"/>
              <p:cNvSpPr>
                <a:spLocks noChangeAspect="1" noChangeArrowheads="1"/>
              </p:cNvSpPr>
              <p:nvPr/>
            </p:nvSpPr>
            <p:spPr bwMode="auto">
              <a:xfrm>
                <a:off x="1904" y="2415"/>
                <a:ext cx="206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1" name="Group 75"/>
              <p:cNvGrpSpPr>
                <a:grpSpLocks noChangeAspect="1"/>
              </p:cNvGrpSpPr>
              <p:nvPr/>
            </p:nvGrpSpPr>
            <p:grpSpPr bwMode="auto">
              <a:xfrm>
                <a:off x="1838" y="2664"/>
                <a:ext cx="335" cy="405"/>
                <a:chOff x="1838" y="2664"/>
                <a:chExt cx="335" cy="405"/>
              </a:xfrm>
              <a:grpFill/>
            </p:grpSpPr>
            <p:sp>
              <p:nvSpPr>
                <p:cNvPr id="82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2" y="2664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3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740"/>
                  <a:ext cx="335" cy="32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4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664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5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048" y="2664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46" name="Group 31"/>
            <p:cNvGrpSpPr>
              <a:grpSpLocks noChangeAspect="1"/>
            </p:cNvGrpSpPr>
            <p:nvPr/>
          </p:nvGrpSpPr>
          <p:grpSpPr bwMode="auto">
            <a:xfrm>
              <a:off x="7020272" y="5373216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75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77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8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9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47" name="Group 31"/>
            <p:cNvGrpSpPr>
              <a:grpSpLocks/>
            </p:cNvGrpSpPr>
            <p:nvPr/>
          </p:nvGrpSpPr>
          <p:grpSpPr bwMode="auto">
            <a:xfrm>
              <a:off x="6012160" y="4797152"/>
              <a:ext cx="576000" cy="720000"/>
              <a:chOff x="1494" y="1847"/>
              <a:chExt cx="734" cy="934"/>
            </a:xfrm>
            <a:solidFill>
              <a:srgbClr val="3333FF"/>
            </a:solidFill>
          </p:grpSpPr>
          <p:sp>
            <p:nvSpPr>
              <p:cNvPr id="63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66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7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69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72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48" name="Group 31"/>
            <p:cNvGrpSpPr>
              <a:grpSpLocks noChangeAspect="1"/>
            </p:cNvGrpSpPr>
            <p:nvPr/>
          </p:nvGrpSpPr>
          <p:grpSpPr bwMode="auto">
            <a:xfrm>
              <a:off x="6660232" y="5013176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55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57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61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62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grpSp>
        <p:nvGrpSpPr>
          <p:cNvPr id="154" name="Gruppieren 153"/>
          <p:cNvGrpSpPr/>
          <p:nvPr/>
        </p:nvGrpSpPr>
        <p:grpSpPr>
          <a:xfrm>
            <a:off x="827584" y="1916832"/>
            <a:ext cx="2016224" cy="1368152"/>
            <a:chOff x="467544" y="3573016"/>
            <a:chExt cx="2016224" cy="1368152"/>
          </a:xfrm>
        </p:grpSpPr>
        <p:grpSp>
          <p:nvGrpSpPr>
            <p:cNvPr id="155" name="Group 53"/>
            <p:cNvGrpSpPr>
              <a:grpSpLocks noChangeAspect="1"/>
            </p:cNvGrpSpPr>
            <p:nvPr/>
          </p:nvGrpSpPr>
          <p:grpSpPr bwMode="auto">
            <a:xfrm>
              <a:off x="755576" y="3789040"/>
              <a:ext cx="583706" cy="720000"/>
              <a:chOff x="1494" y="1847"/>
              <a:chExt cx="734" cy="934"/>
            </a:xfrm>
          </p:grpSpPr>
          <p:sp>
            <p:nvSpPr>
              <p:cNvPr id="185" name="Oval 54"/>
              <p:cNvSpPr>
                <a:spLocks noChangeAspect="1"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6" name="Freeform 55"/>
              <p:cNvSpPr>
                <a:spLocks noChangeAspect="1"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7" name="Arc 56"/>
              <p:cNvSpPr>
                <a:spLocks noChangeAspect="1"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8" name="Oval 57"/>
              <p:cNvSpPr>
                <a:spLocks noChangeAspect="1"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9" name="Oval 58"/>
              <p:cNvSpPr>
                <a:spLocks noChangeAspect="1"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56" name="Ellipse 155"/>
            <p:cNvSpPr/>
            <p:nvPr/>
          </p:nvSpPr>
          <p:spPr bwMode="auto">
            <a:xfrm>
              <a:off x="467544" y="3573016"/>
              <a:ext cx="2016224" cy="1368152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7" name="Group 31"/>
            <p:cNvGrpSpPr>
              <a:grpSpLocks noChangeAspect="1"/>
            </p:cNvGrpSpPr>
            <p:nvPr/>
          </p:nvGrpSpPr>
          <p:grpSpPr bwMode="auto">
            <a:xfrm>
              <a:off x="1259632" y="4221088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180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1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82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3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84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58" name="Group 31"/>
            <p:cNvGrpSpPr>
              <a:grpSpLocks noChangeAspect="1"/>
            </p:cNvGrpSpPr>
            <p:nvPr/>
          </p:nvGrpSpPr>
          <p:grpSpPr bwMode="auto">
            <a:xfrm>
              <a:off x="1835696" y="3789040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175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76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7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78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79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61" name="Group 110"/>
            <p:cNvGrpSpPr>
              <a:grpSpLocks noChangeAspect="1"/>
            </p:cNvGrpSpPr>
            <p:nvPr/>
          </p:nvGrpSpPr>
          <p:grpSpPr bwMode="auto">
            <a:xfrm>
              <a:off x="1475656" y="3789040"/>
              <a:ext cx="191912" cy="360000"/>
              <a:chOff x="1445" y="2433"/>
              <a:chExt cx="337" cy="655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9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  <a:grpFill/>
            </p:grpSpPr>
            <p:sp>
              <p:nvSpPr>
                <p:cNvPr id="171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72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73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74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70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62" name="Group 110"/>
            <p:cNvGrpSpPr>
              <a:grpSpLocks noChangeAspect="1"/>
            </p:cNvGrpSpPr>
            <p:nvPr/>
          </p:nvGrpSpPr>
          <p:grpSpPr bwMode="auto">
            <a:xfrm>
              <a:off x="1835696" y="4365104"/>
              <a:ext cx="191912" cy="360000"/>
              <a:chOff x="1445" y="2433"/>
              <a:chExt cx="337" cy="655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3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  <a:grpFill/>
            </p:grpSpPr>
            <p:sp>
              <p:nvSpPr>
                <p:cNvPr id="165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66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67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68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64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sp>
        <p:nvSpPr>
          <p:cNvPr id="190" name="Text Box 3"/>
          <p:cNvSpPr txBox="1">
            <a:spLocks noChangeArrowheads="1"/>
          </p:cNvSpPr>
          <p:nvPr/>
        </p:nvSpPr>
        <p:spPr bwMode="auto">
          <a:xfrm>
            <a:off x="313679" y="4060251"/>
            <a:ext cx="44644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Grasso, pezzette e stracci di riserva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Pezzi di ricambio per astuccio pulizia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Specchietti, coltellini, schemi di correzione</a:t>
            </a:r>
            <a:endParaRPr lang="it-CH" sz="1600" b="0" dirty="0">
              <a:latin typeface="+mn-lt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PC e </a:t>
            </a:r>
            <a:r>
              <a:rPr lang="it-CH" sz="1600" dirty="0" err="1">
                <a:latin typeface="+mn-lt"/>
              </a:rPr>
              <a:t>Beamer</a:t>
            </a:r>
            <a:endParaRPr lang="it-CH" sz="1600" dirty="0">
              <a:latin typeface="+mn-lt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Documentazione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Pamir di riserva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de-CH" sz="1600" dirty="0">
                <a:latin typeface="+mn-lt"/>
              </a:rPr>
              <a:t>M</a:t>
            </a:r>
            <a:r>
              <a:rPr lang="it-CH" sz="1600" dirty="0" err="1">
                <a:latin typeface="+mn-lt"/>
              </a:rPr>
              <a:t>ateriale</a:t>
            </a:r>
            <a:r>
              <a:rPr lang="it-CH" sz="1600" dirty="0">
                <a:latin typeface="+mn-lt"/>
              </a:rPr>
              <a:t> di cancelleria</a:t>
            </a:r>
          </a:p>
        </p:txBody>
      </p:sp>
      <p:sp>
        <p:nvSpPr>
          <p:cNvPr id="152" name="Textfeld 207">
            <a:extLst>
              <a:ext uri="{FF2B5EF4-FFF2-40B4-BE49-F238E27FC236}">
                <a16:creationId xmlns:a16="http://schemas.microsoft.com/office/drawing/2014/main" xmlns="" id="{4982B0DE-5B6C-47C6-A464-54EDAED70ACE}"/>
              </a:ext>
            </a:extLst>
          </p:cNvPr>
          <p:cNvSpPr txBox="1"/>
          <p:nvPr/>
        </p:nvSpPr>
        <p:spPr>
          <a:xfrm>
            <a:off x="537919" y="1674237"/>
            <a:ext cx="89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/>
              <a:t>Direzione</a:t>
            </a:r>
            <a:endParaRPr lang="de-CH" sz="1200" b="1" dirty="0"/>
          </a:p>
        </p:txBody>
      </p:sp>
      <p:sp>
        <p:nvSpPr>
          <p:cNvPr id="153" name="Textfeld 207">
            <a:extLst>
              <a:ext uri="{FF2B5EF4-FFF2-40B4-BE49-F238E27FC236}">
                <a16:creationId xmlns:a16="http://schemas.microsoft.com/office/drawing/2014/main" xmlns="" id="{CC37CC3C-9730-4921-863F-4A2A1AE13064}"/>
              </a:ext>
            </a:extLst>
          </p:cNvPr>
          <p:cNvSpPr txBox="1"/>
          <p:nvPr/>
        </p:nvSpPr>
        <p:spPr>
          <a:xfrm>
            <a:off x="7747415" y="1715442"/>
            <a:ext cx="89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/>
              <a:t>Classe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27619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758207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Strutture</a:t>
            </a:r>
            <a:endParaRPr lang="en-GB" kern="12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868144" y="3861048"/>
            <a:ext cx="30243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1-2 bersagli definiti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1 zona SP assegnata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de-CH" sz="1600" dirty="0">
                <a:latin typeface="+mn-lt"/>
              </a:rPr>
              <a:t>1</a:t>
            </a:r>
            <a:r>
              <a:rPr lang="it-CH" sz="1600" dirty="0">
                <a:latin typeface="+mn-lt"/>
              </a:rPr>
              <a:t> zona lavoro (opzionale)</a:t>
            </a:r>
          </a:p>
        </p:txBody>
      </p:sp>
      <p:sp>
        <p:nvSpPr>
          <p:cNvPr id="190" name="Text Box 3"/>
          <p:cNvSpPr txBox="1">
            <a:spLocks noChangeArrowheads="1"/>
          </p:cNvSpPr>
          <p:nvPr/>
        </p:nvSpPr>
        <p:spPr bwMode="auto">
          <a:xfrm>
            <a:off x="539552" y="3429000"/>
            <a:ext cx="28083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Sala teoria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>
                <a:latin typeface="+mn-lt"/>
              </a:rPr>
              <a:t>Sala rapporto e ufficio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Buvette e cantina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b="0" dirty="0" err="1">
                <a:latin typeface="+mn-lt"/>
              </a:rPr>
              <a:t>Mun</a:t>
            </a:r>
            <a:r>
              <a:rPr lang="it-CH" sz="1600" b="0" dirty="0">
                <a:latin typeface="+mn-lt"/>
              </a:rPr>
              <a:t> &amp; </a:t>
            </a:r>
            <a:r>
              <a:rPr lang="it-CH" sz="1600" b="0" dirty="0" err="1">
                <a:latin typeface="+mn-lt"/>
              </a:rPr>
              <a:t>Mat</a:t>
            </a:r>
            <a:r>
              <a:rPr lang="it-CH" sz="1600" b="0" dirty="0">
                <a:latin typeface="+mn-lt"/>
              </a:rPr>
              <a:t> </a:t>
            </a:r>
            <a:r>
              <a:rPr lang="it-CH" sz="1600" b="0" dirty="0" err="1">
                <a:latin typeface="+mn-lt"/>
              </a:rPr>
              <a:t>Mag</a:t>
            </a:r>
            <a:endParaRPr lang="it-CH" sz="1600" b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" name="Gruppieren 151"/>
          <p:cNvGrpSpPr/>
          <p:nvPr/>
        </p:nvGrpSpPr>
        <p:grpSpPr>
          <a:xfrm>
            <a:off x="5508104" y="1772816"/>
            <a:ext cx="2880320" cy="2016224"/>
            <a:chOff x="4788024" y="4653136"/>
            <a:chExt cx="2880320" cy="2016224"/>
          </a:xfrm>
        </p:grpSpPr>
        <p:sp>
          <p:nvSpPr>
            <p:cNvPr id="153" name="Ellipse 152"/>
            <p:cNvSpPr/>
            <p:nvPr/>
          </p:nvSpPr>
          <p:spPr bwMode="auto">
            <a:xfrm>
              <a:off x="4788024" y="4653136"/>
              <a:ext cx="2880320" cy="2016224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9" name="Group 59"/>
            <p:cNvGrpSpPr>
              <a:grpSpLocks noChangeAspect="1"/>
            </p:cNvGrpSpPr>
            <p:nvPr/>
          </p:nvGrpSpPr>
          <p:grpSpPr bwMode="auto">
            <a:xfrm>
              <a:off x="5364088" y="4869160"/>
              <a:ext cx="191912" cy="360000"/>
              <a:chOff x="2462" y="2302"/>
              <a:chExt cx="336" cy="654"/>
            </a:xfrm>
            <a:solidFill>
              <a:srgbClr val="CC0000"/>
            </a:solidFill>
          </p:grpSpPr>
          <p:sp>
            <p:nvSpPr>
              <p:cNvPr id="285" name="Oval 60"/>
              <p:cNvSpPr>
                <a:spLocks noChangeAspect="1"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86" name="Group 61"/>
              <p:cNvGrpSpPr>
                <a:grpSpLocks noChangeAspect="1"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  <a:grpFill/>
            </p:grpSpPr>
            <p:sp>
              <p:nvSpPr>
                <p:cNvPr id="287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88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89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90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60" name="Group 66"/>
            <p:cNvGrpSpPr>
              <a:grpSpLocks noChangeAspect="1"/>
            </p:cNvGrpSpPr>
            <p:nvPr/>
          </p:nvGrpSpPr>
          <p:grpSpPr bwMode="auto">
            <a:xfrm>
              <a:off x="5508104" y="6021288"/>
              <a:ext cx="191912" cy="360000"/>
              <a:chOff x="1637" y="2587"/>
              <a:chExt cx="337" cy="654"/>
            </a:xfrm>
            <a:solidFill>
              <a:srgbClr val="CC0000"/>
            </a:solidFill>
          </p:grpSpPr>
          <p:grpSp>
            <p:nvGrpSpPr>
              <p:cNvPr id="279" name="Group 67"/>
              <p:cNvGrpSpPr>
                <a:grpSpLocks noChangeAspect="1"/>
              </p:cNvGrpSpPr>
              <p:nvPr/>
            </p:nvGrpSpPr>
            <p:grpSpPr bwMode="auto">
              <a:xfrm>
                <a:off x="1637" y="2836"/>
                <a:ext cx="337" cy="405"/>
                <a:chOff x="1637" y="2836"/>
                <a:chExt cx="337" cy="405"/>
              </a:xfrm>
              <a:grpFill/>
            </p:grpSpPr>
            <p:sp>
              <p:nvSpPr>
                <p:cNvPr id="281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692" y="2836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82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637" y="2911"/>
                  <a:ext cx="337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83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637" y="2836"/>
                  <a:ext cx="120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84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849" y="2836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280" name="Oval 72"/>
              <p:cNvSpPr>
                <a:spLocks noChangeAspect="1" noChangeArrowheads="1"/>
              </p:cNvSpPr>
              <p:nvPr/>
            </p:nvSpPr>
            <p:spPr bwMode="auto">
              <a:xfrm>
                <a:off x="1703" y="2587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91" name="Group 73"/>
            <p:cNvGrpSpPr>
              <a:grpSpLocks noChangeAspect="1"/>
            </p:cNvGrpSpPr>
            <p:nvPr/>
          </p:nvGrpSpPr>
          <p:grpSpPr bwMode="auto">
            <a:xfrm>
              <a:off x="5364088" y="5517232"/>
              <a:ext cx="191912" cy="360000"/>
              <a:chOff x="1838" y="2415"/>
              <a:chExt cx="335" cy="654"/>
            </a:xfrm>
            <a:solidFill>
              <a:srgbClr val="CC0000"/>
            </a:solidFill>
          </p:grpSpPr>
          <p:sp>
            <p:nvSpPr>
              <p:cNvPr id="273" name="Oval 74"/>
              <p:cNvSpPr>
                <a:spLocks noChangeAspect="1" noChangeArrowheads="1"/>
              </p:cNvSpPr>
              <p:nvPr/>
            </p:nvSpPr>
            <p:spPr bwMode="auto">
              <a:xfrm>
                <a:off x="1904" y="2415"/>
                <a:ext cx="206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74" name="Group 75"/>
              <p:cNvGrpSpPr>
                <a:grpSpLocks noChangeAspect="1"/>
              </p:cNvGrpSpPr>
              <p:nvPr/>
            </p:nvGrpSpPr>
            <p:grpSpPr bwMode="auto">
              <a:xfrm>
                <a:off x="1838" y="2664"/>
                <a:ext cx="335" cy="405"/>
                <a:chOff x="1838" y="2664"/>
                <a:chExt cx="335" cy="405"/>
              </a:xfrm>
              <a:grpFill/>
            </p:grpSpPr>
            <p:sp>
              <p:nvSpPr>
                <p:cNvPr id="275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2" y="2664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76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740"/>
                  <a:ext cx="335" cy="32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77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664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78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048" y="2664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92" name="Group 87"/>
            <p:cNvGrpSpPr>
              <a:grpSpLocks noChangeAspect="1"/>
            </p:cNvGrpSpPr>
            <p:nvPr/>
          </p:nvGrpSpPr>
          <p:grpSpPr bwMode="auto">
            <a:xfrm>
              <a:off x="5148064" y="5805264"/>
              <a:ext cx="191912" cy="360000"/>
              <a:chOff x="2173" y="2482"/>
              <a:chExt cx="336" cy="654"/>
            </a:xfrm>
            <a:solidFill>
              <a:srgbClr val="CC0000"/>
            </a:solidFill>
          </p:grpSpPr>
          <p:sp>
            <p:nvSpPr>
              <p:cNvPr id="267" name="Oval 88"/>
              <p:cNvSpPr>
                <a:spLocks noChangeAspect="1" noChangeArrowheads="1"/>
              </p:cNvSpPr>
              <p:nvPr/>
            </p:nvSpPr>
            <p:spPr bwMode="auto">
              <a:xfrm>
                <a:off x="2240" y="2482"/>
                <a:ext cx="205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68" name="Group 89"/>
              <p:cNvGrpSpPr>
                <a:grpSpLocks noChangeAspect="1"/>
              </p:cNvGrpSpPr>
              <p:nvPr/>
            </p:nvGrpSpPr>
            <p:grpSpPr bwMode="auto">
              <a:xfrm>
                <a:off x="2173" y="2731"/>
                <a:ext cx="336" cy="405"/>
                <a:chOff x="2173" y="2731"/>
                <a:chExt cx="336" cy="405"/>
              </a:xfrm>
              <a:grpFill/>
            </p:grpSpPr>
            <p:sp>
              <p:nvSpPr>
                <p:cNvPr id="269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2228" y="2731"/>
                  <a:ext cx="223" cy="11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70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805"/>
                  <a:ext cx="336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71" name="Oval 92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731"/>
                  <a:ext cx="120" cy="1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72" name="Oval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384" y="2731"/>
                  <a:ext cx="124" cy="14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93" name="Group 94"/>
            <p:cNvGrpSpPr>
              <a:grpSpLocks noChangeAspect="1"/>
            </p:cNvGrpSpPr>
            <p:nvPr/>
          </p:nvGrpSpPr>
          <p:grpSpPr bwMode="auto">
            <a:xfrm>
              <a:off x="5148064" y="5229200"/>
              <a:ext cx="191912" cy="360000"/>
              <a:chOff x="1445" y="2433"/>
              <a:chExt cx="337" cy="655"/>
            </a:xfrm>
            <a:solidFill>
              <a:srgbClr val="CC0000"/>
            </a:solidFill>
          </p:grpSpPr>
          <p:grpSp>
            <p:nvGrpSpPr>
              <p:cNvPr id="261" name="Group 95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  <a:grpFill/>
            </p:grpSpPr>
            <p:sp>
              <p:nvSpPr>
                <p:cNvPr id="263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64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65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66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262" name="Oval 100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94" name="Group 103"/>
            <p:cNvGrpSpPr>
              <a:grpSpLocks noChangeAspect="1"/>
            </p:cNvGrpSpPr>
            <p:nvPr/>
          </p:nvGrpSpPr>
          <p:grpSpPr bwMode="auto">
            <a:xfrm>
              <a:off x="4932040" y="5517232"/>
              <a:ext cx="191912" cy="360000"/>
              <a:chOff x="2173" y="2482"/>
              <a:chExt cx="336" cy="654"/>
            </a:xfrm>
            <a:solidFill>
              <a:srgbClr val="CC0000"/>
            </a:solidFill>
          </p:grpSpPr>
          <p:sp>
            <p:nvSpPr>
              <p:cNvPr id="255" name="Oval 104"/>
              <p:cNvSpPr>
                <a:spLocks noChangeAspect="1" noChangeArrowheads="1"/>
              </p:cNvSpPr>
              <p:nvPr/>
            </p:nvSpPr>
            <p:spPr bwMode="auto">
              <a:xfrm>
                <a:off x="2240" y="2482"/>
                <a:ext cx="205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56" name="Group 105"/>
              <p:cNvGrpSpPr>
                <a:grpSpLocks noChangeAspect="1"/>
              </p:cNvGrpSpPr>
              <p:nvPr/>
            </p:nvGrpSpPr>
            <p:grpSpPr bwMode="auto">
              <a:xfrm>
                <a:off x="2173" y="2731"/>
                <a:ext cx="336" cy="405"/>
                <a:chOff x="2173" y="2731"/>
                <a:chExt cx="336" cy="405"/>
              </a:xfrm>
              <a:grpFill/>
            </p:grpSpPr>
            <p:sp>
              <p:nvSpPr>
                <p:cNvPr id="257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2228" y="2731"/>
                  <a:ext cx="223" cy="11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58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805"/>
                  <a:ext cx="336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59" name="Oval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2173" y="2731"/>
                  <a:ext cx="120" cy="15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60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4" y="2731"/>
                  <a:ext cx="124" cy="14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95" name="Group 110"/>
            <p:cNvGrpSpPr>
              <a:grpSpLocks noChangeAspect="1"/>
            </p:cNvGrpSpPr>
            <p:nvPr/>
          </p:nvGrpSpPr>
          <p:grpSpPr bwMode="auto">
            <a:xfrm>
              <a:off x="6300192" y="6021288"/>
              <a:ext cx="191912" cy="360000"/>
              <a:chOff x="1445" y="2433"/>
              <a:chExt cx="337" cy="655"/>
            </a:xfrm>
          </p:grpSpPr>
          <p:grpSp>
            <p:nvGrpSpPr>
              <p:cNvPr id="249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</p:grpSpPr>
            <p:sp>
              <p:nvSpPr>
                <p:cNvPr id="251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52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53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54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250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96" name="Group 80"/>
            <p:cNvGrpSpPr>
              <a:grpSpLocks noChangeAspect="1"/>
            </p:cNvGrpSpPr>
            <p:nvPr/>
          </p:nvGrpSpPr>
          <p:grpSpPr bwMode="auto">
            <a:xfrm>
              <a:off x="6588224" y="5733256"/>
              <a:ext cx="191912" cy="360000"/>
              <a:chOff x="2099" y="2302"/>
              <a:chExt cx="336" cy="654"/>
            </a:xfrm>
          </p:grpSpPr>
          <p:grpSp>
            <p:nvGrpSpPr>
              <p:cNvPr id="243" name="Group 81"/>
              <p:cNvGrpSpPr>
                <a:grpSpLocks noChangeAspect="1"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245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46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47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48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244" name="Oval 86"/>
              <p:cNvSpPr>
                <a:spLocks noChangeAspect="1"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97" name="Group 80"/>
            <p:cNvGrpSpPr>
              <a:grpSpLocks noChangeAspect="1"/>
            </p:cNvGrpSpPr>
            <p:nvPr/>
          </p:nvGrpSpPr>
          <p:grpSpPr bwMode="auto">
            <a:xfrm>
              <a:off x="6012160" y="5733256"/>
              <a:ext cx="191912" cy="360000"/>
              <a:chOff x="2099" y="2302"/>
              <a:chExt cx="336" cy="654"/>
            </a:xfrm>
          </p:grpSpPr>
          <p:grpSp>
            <p:nvGrpSpPr>
              <p:cNvPr id="237" name="Group 81"/>
              <p:cNvGrpSpPr>
                <a:grpSpLocks noChangeAspect="1"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239" name="Rectangle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40" name="Rectangle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41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42" name="Oval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238" name="Oval 86"/>
              <p:cNvSpPr>
                <a:spLocks noChangeAspect="1"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98" name="Group 110"/>
            <p:cNvGrpSpPr>
              <a:grpSpLocks noChangeAspect="1"/>
            </p:cNvGrpSpPr>
            <p:nvPr/>
          </p:nvGrpSpPr>
          <p:grpSpPr bwMode="auto">
            <a:xfrm>
              <a:off x="5940152" y="6165304"/>
              <a:ext cx="191912" cy="360000"/>
              <a:chOff x="1445" y="2433"/>
              <a:chExt cx="337" cy="655"/>
            </a:xfrm>
          </p:grpSpPr>
          <p:grpSp>
            <p:nvGrpSpPr>
              <p:cNvPr id="231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</p:grpSpPr>
            <p:sp>
              <p:nvSpPr>
                <p:cNvPr id="233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34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35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36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232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99" name="Group 59"/>
            <p:cNvGrpSpPr>
              <a:grpSpLocks noChangeAspect="1"/>
            </p:cNvGrpSpPr>
            <p:nvPr/>
          </p:nvGrpSpPr>
          <p:grpSpPr bwMode="auto">
            <a:xfrm>
              <a:off x="5652120" y="5157192"/>
              <a:ext cx="191912" cy="360000"/>
              <a:chOff x="2462" y="2302"/>
              <a:chExt cx="336" cy="654"/>
            </a:xfrm>
            <a:solidFill>
              <a:srgbClr val="CC0000"/>
            </a:solidFill>
          </p:grpSpPr>
          <p:sp>
            <p:nvSpPr>
              <p:cNvPr id="225" name="Oval 60"/>
              <p:cNvSpPr>
                <a:spLocks noChangeAspect="1"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26" name="Group 61"/>
              <p:cNvGrpSpPr>
                <a:grpSpLocks noChangeAspect="1"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  <a:grpFill/>
            </p:grpSpPr>
            <p:sp>
              <p:nvSpPr>
                <p:cNvPr id="227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28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29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30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200" name="Group 73"/>
            <p:cNvGrpSpPr>
              <a:grpSpLocks noChangeAspect="1"/>
            </p:cNvGrpSpPr>
            <p:nvPr/>
          </p:nvGrpSpPr>
          <p:grpSpPr bwMode="auto">
            <a:xfrm>
              <a:off x="5724128" y="5661248"/>
              <a:ext cx="191912" cy="360000"/>
              <a:chOff x="1838" y="2415"/>
              <a:chExt cx="335" cy="654"/>
            </a:xfrm>
            <a:solidFill>
              <a:srgbClr val="CC0000"/>
            </a:solidFill>
          </p:grpSpPr>
          <p:sp>
            <p:nvSpPr>
              <p:cNvPr id="219" name="Oval 74"/>
              <p:cNvSpPr>
                <a:spLocks noChangeAspect="1" noChangeArrowheads="1"/>
              </p:cNvSpPr>
              <p:nvPr/>
            </p:nvSpPr>
            <p:spPr bwMode="auto">
              <a:xfrm>
                <a:off x="1904" y="2415"/>
                <a:ext cx="206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220" name="Group 75"/>
              <p:cNvGrpSpPr>
                <a:grpSpLocks noChangeAspect="1"/>
              </p:cNvGrpSpPr>
              <p:nvPr/>
            </p:nvGrpSpPr>
            <p:grpSpPr bwMode="auto">
              <a:xfrm>
                <a:off x="1838" y="2664"/>
                <a:ext cx="335" cy="405"/>
                <a:chOff x="1838" y="2664"/>
                <a:chExt cx="335" cy="405"/>
              </a:xfrm>
              <a:grpFill/>
            </p:grpSpPr>
            <p:sp>
              <p:nvSpPr>
                <p:cNvPr id="221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892" y="2664"/>
                  <a:ext cx="223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22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740"/>
                  <a:ext cx="335" cy="32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23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1838" y="2664"/>
                  <a:ext cx="118" cy="15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224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048" y="2664"/>
                  <a:ext cx="123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201" name="Group 31"/>
            <p:cNvGrpSpPr>
              <a:grpSpLocks noChangeAspect="1"/>
            </p:cNvGrpSpPr>
            <p:nvPr/>
          </p:nvGrpSpPr>
          <p:grpSpPr bwMode="auto">
            <a:xfrm>
              <a:off x="7020272" y="5373216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214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15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6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17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18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202" name="Group 31"/>
            <p:cNvGrpSpPr>
              <a:grpSpLocks/>
            </p:cNvGrpSpPr>
            <p:nvPr/>
          </p:nvGrpSpPr>
          <p:grpSpPr bwMode="auto">
            <a:xfrm>
              <a:off x="6012160" y="4797152"/>
              <a:ext cx="576000" cy="720000"/>
              <a:chOff x="1494" y="1847"/>
              <a:chExt cx="734" cy="934"/>
            </a:xfrm>
            <a:solidFill>
              <a:srgbClr val="3333FF"/>
            </a:solidFill>
          </p:grpSpPr>
          <p:sp>
            <p:nvSpPr>
              <p:cNvPr id="209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10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11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12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13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203" name="Group 31"/>
            <p:cNvGrpSpPr>
              <a:grpSpLocks noChangeAspect="1"/>
            </p:cNvGrpSpPr>
            <p:nvPr/>
          </p:nvGrpSpPr>
          <p:grpSpPr bwMode="auto">
            <a:xfrm>
              <a:off x="6660232" y="5013176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204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05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206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07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08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grpSp>
        <p:nvGrpSpPr>
          <p:cNvPr id="291" name="Gruppieren 290"/>
          <p:cNvGrpSpPr/>
          <p:nvPr/>
        </p:nvGrpSpPr>
        <p:grpSpPr>
          <a:xfrm>
            <a:off x="827584" y="1916832"/>
            <a:ext cx="2016224" cy="1368152"/>
            <a:chOff x="467544" y="3573016"/>
            <a:chExt cx="2016224" cy="1368152"/>
          </a:xfrm>
        </p:grpSpPr>
        <p:grpSp>
          <p:nvGrpSpPr>
            <p:cNvPr id="292" name="Group 53"/>
            <p:cNvGrpSpPr>
              <a:grpSpLocks noChangeAspect="1"/>
            </p:cNvGrpSpPr>
            <p:nvPr/>
          </p:nvGrpSpPr>
          <p:grpSpPr bwMode="auto">
            <a:xfrm>
              <a:off x="755576" y="3789040"/>
              <a:ext cx="583706" cy="720000"/>
              <a:chOff x="1494" y="1847"/>
              <a:chExt cx="734" cy="934"/>
            </a:xfrm>
          </p:grpSpPr>
          <p:sp>
            <p:nvSpPr>
              <p:cNvPr id="320" name="Oval 54"/>
              <p:cNvSpPr>
                <a:spLocks noChangeAspect="1"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21" name="Freeform 55"/>
              <p:cNvSpPr>
                <a:spLocks noChangeAspect="1"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22" name="Arc 56"/>
              <p:cNvSpPr>
                <a:spLocks noChangeAspect="1"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23" name="Oval 57"/>
              <p:cNvSpPr>
                <a:spLocks noChangeAspect="1"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24" name="Oval 58"/>
              <p:cNvSpPr>
                <a:spLocks noChangeAspect="1"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93" name="Ellipse 292"/>
            <p:cNvSpPr/>
            <p:nvPr/>
          </p:nvSpPr>
          <p:spPr bwMode="auto">
            <a:xfrm>
              <a:off x="467544" y="3573016"/>
              <a:ext cx="2016224" cy="1368152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94" name="Group 31"/>
            <p:cNvGrpSpPr>
              <a:grpSpLocks noChangeAspect="1"/>
            </p:cNvGrpSpPr>
            <p:nvPr/>
          </p:nvGrpSpPr>
          <p:grpSpPr bwMode="auto">
            <a:xfrm>
              <a:off x="1259632" y="4221088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315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16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7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18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19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295" name="Group 31"/>
            <p:cNvGrpSpPr>
              <a:grpSpLocks noChangeAspect="1"/>
            </p:cNvGrpSpPr>
            <p:nvPr/>
          </p:nvGrpSpPr>
          <p:grpSpPr bwMode="auto">
            <a:xfrm>
              <a:off x="1835696" y="3789040"/>
              <a:ext cx="432000" cy="540000"/>
              <a:chOff x="1494" y="1847"/>
              <a:chExt cx="734" cy="934"/>
            </a:xfrm>
            <a:solidFill>
              <a:schemeClr val="bg1">
                <a:lumMod val="65000"/>
              </a:schemeClr>
            </a:solidFill>
          </p:grpSpPr>
          <p:sp>
            <p:nvSpPr>
              <p:cNvPr id="310" name="Oval 32"/>
              <p:cNvSpPr>
                <a:spLocks noChangeArrowheads="1"/>
              </p:cNvSpPr>
              <p:nvPr/>
            </p:nvSpPr>
            <p:spPr bwMode="auto">
              <a:xfrm>
                <a:off x="1683" y="1847"/>
                <a:ext cx="207" cy="22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11" name="Freeform 33"/>
              <p:cNvSpPr>
                <a:spLocks/>
              </p:cNvSpPr>
              <p:nvPr/>
            </p:nvSpPr>
            <p:spPr bwMode="auto">
              <a:xfrm>
                <a:off x="1506" y="2067"/>
                <a:ext cx="722" cy="714"/>
              </a:xfrm>
              <a:custGeom>
                <a:avLst/>
                <a:gdLst>
                  <a:gd name="T0" fmla="*/ 213 w 722"/>
                  <a:gd name="T1" fmla="*/ 28 h 714"/>
                  <a:gd name="T2" fmla="*/ 171 w 722"/>
                  <a:gd name="T3" fmla="*/ 28 h 714"/>
                  <a:gd name="T4" fmla="*/ 116 w 722"/>
                  <a:gd name="T5" fmla="*/ 64 h 714"/>
                  <a:gd name="T6" fmla="*/ 0 w 722"/>
                  <a:gd name="T7" fmla="*/ 246 h 714"/>
                  <a:gd name="T8" fmla="*/ 5 w 722"/>
                  <a:gd name="T9" fmla="*/ 330 h 714"/>
                  <a:gd name="T10" fmla="*/ 84 w 722"/>
                  <a:gd name="T11" fmla="*/ 394 h 714"/>
                  <a:gd name="T12" fmla="*/ 149 w 722"/>
                  <a:gd name="T13" fmla="*/ 442 h 714"/>
                  <a:gd name="T14" fmla="*/ 228 w 722"/>
                  <a:gd name="T15" fmla="*/ 334 h 714"/>
                  <a:gd name="T16" fmla="*/ 195 w 722"/>
                  <a:gd name="T17" fmla="*/ 307 h 714"/>
                  <a:gd name="T18" fmla="*/ 172 w 722"/>
                  <a:gd name="T19" fmla="*/ 281 h 714"/>
                  <a:gd name="T20" fmla="*/ 225 w 722"/>
                  <a:gd name="T21" fmla="*/ 190 h 714"/>
                  <a:gd name="T22" fmla="*/ 380 w 722"/>
                  <a:gd name="T23" fmla="*/ 306 h 714"/>
                  <a:gd name="T24" fmla="*/ 229 w 722"/>
                  <a:gd name="T25" fmla="*/ 533 h 714"/>
                  <a:gd name="T26" fmla="*/ 81 w 722"/>
                  <a:gd name="T27" fmla="*/ 416 h 714"/>
                  <a:gd name="T28" fmla="*/ 81 w 722"/>
                  <a:gd name="T29" fmla="*/ 557 h 714"/>
                  <a:gd name="T30" fmla="*/ 103 w 722"/>
                  <a:gd name="T31" fmla="*/ 557 h 714"/>
                  <a:gd name="T32" fmla="*/ 103 w 722"/>
                  <a:gd name="T33" fmla="*/ 713 h 714"/>
                  <a:gd name="T34" fmla="*/ 447 w 722"/>
                  <a:gd name="T35" fmla="*/ 713 h 714"/>
                  <a:gd name="T36" fmla="*/ 447 w 722"/>
                  <a:gd name="T37" fmla="*/ 559 h 714"/>
                  <a:gd name="T38" fmla="*/ 473 w 722"/>
                  <a:gd name="T39" fmla="*/ 559 h 714"/>
                  <a:gd name="T40" fmla="*/ 473 w 722"/>
                  <a:gd name="T41" fmla="*/ 270 h 714"/>
                  <a:gd name="T42" fmla="*/ 504 w 722"/>
                  <a:gd name="T43" fmla="*/ 296 h 714"/>
                  <a:gd name="T44" fmla="*/ 570 w 722"/>
                  <a:gd name="T45" fmla="*/ 296 h 714"/>
                  <a:gd name="T46" fmla="*/ 577 w 722"/>
                  <a:gd name="T47" fmla="*/ 285 h 714"/>
                  <a:gd name="T48" fmla="*/ 627 w 722"/>
                  <a:gd name="T49" fmla="*/ 209 h 714"/>
                  <a:gd name="T50" fmla="*/ 721 w 722"/>
                  <a:gd name="T51" fmla="*/ 78 h 714"/>
                  <a:gd name="T52" fmla="*/ 614 w 722"/>
                  <a:gd name="T53" fmla="*/ 0 h 714"/>
                  <a:gd name="T54" fmla="*/ 546 w 722"/>
                  <a:gd name="T55" fmla="*/ 97 h 714"/>
                  <a:gd name="T56" fmla="*/ 529 w 722"/>
                  <a:gd name="T57" fmla="*/ 118 h 714"/>
                  <a:gd name="T58" fmla="*/ 391 w 722"/>
                  <a:gd name="T59" fmla="*/ 28 h 714"/>
                  <a:gd name="T60" fmla="*/ 336 w 722"/>
                  <a:gd name="T61" fmla="*/ 28 h 714"/>
                  <a:gd name="T62" fmla="*/ 301 w 722"/>
                  <a:gd name="T63" fmla="*/ 113 h 714"/>
                  <a:gd name="T64" fmla="*/ 285 w 722"/>
                  <a:gd name="T65" fmla="*/ 80 h 714"/>
                  <a:gd name="T66" fmla="*/ 302 w 722"/>
                  <a:gd name="T67" fmla="*/ 27 h 714"/>
                  <a:gd name="T68" fmla="*/ 253 w 722"/>
                  <a:gd name="T69" fmla="*/ 27 h 714"/>
                  <a:gd name="T70" fmla="*/ 269 w 722"/>
                  <a:gd name="T71" fmla="*/ 81 h 714"/>
                  <a:gd name="T72" fmla="*/ 253 w 722"/>
                  <a:gd name="T73" fmla="*/ 113 h 714"/>
                  <a:gd name="T74" fmla="*/ 213 w 722"/>
                  <a:gd name="T75" fmla="*/ 28 h 7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22" h="714">
                    <a:moveTo>
                      <a:pt x="213" y="28"/>
                    </a:moveTo>
                    <a:lnTo>
                      <a:pt x="171" y="28"/>
                    </a:lnTo>
                    <a:lnTo>
                      <a:pt x="116" y="64"/>
                    </a:lnTo>
                    <a:lnTo>
                      <a:pt x="0" y="246"/>
                    </a:lnTo>
                    <a:lnTo>
                      <a:pt x="5" y="330"/>
                    </a:lnTo>
                    <a:lnTo>
                      <a:pt x="84" y="394"/>
                    </a:lnTo>
                    <a:lnTo>
                      <a:pt x="149" y="442"/>
                    </a:lnTo>
                    <a:lnTo>
                      <a:pt x="228" y="334"/>
                    </a:lnTo>
                    <a:lnTo>
                      <a:pt x="195" y="307"/>
                    </a:lnTo>
                    <a:lnTo>
                      <a:pt x="172" y="281"/>
                    </a:lnTo>
                    <a:lnTo>
                      <a:pt x="225" y="190"/>
                    </a:lnTo>
                    <a:lnTo>
                      <a:pt x="380" y="306"/>
                    </a:lnTo>
                    <a:lnTo>
                      <a:pt x="229" y="533"/>
                    </a:lnTo>
                    <a:lnTo>
                      <a:pt x="81" y="416"/>
                    </a:lnTo>
                    <a:lnTo>
                      <a:pt x="81" y="557"/>
                    </a:lnTo>
                    <a:lnTo>
                      <a:pt x="103" y="557"/>
                    </a:lnTo>
                    <a:lnTo>
                      <a:pt x="103" y="713"/>
                    </a:lnTo>
                    <a:lnTo>
                      <a:pt x="447" y="713"/>
                    </a:lnTo>
                    <a:lnTo>
                      <a:pt x="447" y="559"/>
                    </a:lnTo>
                    <a:lnTo>
                      <a:pt x="473" y="559"/>
                    </a:lnTo>
                    <a:lnTo>
                      <a:pt x="473" y="270"/>
                    </a:lnTo>
                    <a:lnTo>
                      <a:pt x="504" y="296"/>
                    </a:lnTo>
                    <a:lnTo>
                      <a:pt x="570" y="296"/>
                    </a:lnTo>
                    <a:lnTo>
                      <a:pt x="577" y="285"/>
                    </a:lnTo>
                    <a:lnTo>
                      <a:pt x="627" y="209"/>
                    </a:lnTo>
                    <a:lnTo>
                      <a:pt x="721" y="78"/>
                    </a:lnTo>
                    <a:lnTo>
                      <a:pt x="614" y="0"/>
                    </a:lnTo>
                    <a:lnTo>
                      <a:pt x="546" y="97"/>
                    </a:lnTo>
                    <a:lnTo>
                      <a:pt x="529" y="118"/>
                    </a:lnTo>
                    <a:lnTo>
                      <a:pt x="391" y="28"/>
                    </a:lnTo>
                    <a:lnTo>
                      <a:pt x="336" y="28"/>
                    </a:lnTo>
                    <a:lnTo>
                      <a:pt x="301" y="113"/>
                    </a:lnTo>
                    <a:lnTo>
                      <a:pt x="285" y="80"/>
                    </a:lnTo>
                    <a:lnTo>
                      <a:pt x="302" y="27"/>
                    </a:lnTo>
                    <a:lnTo>
                      <a:pt x="253" y="27"/>
                    </a:lnTo>
                    <a:lnTo>
                      <a:pt x="269" y="81"/>
                    </a:lnTo>
                    <a:lnTo>
                      <a:pt x="253" y="113"/>
                    </a:lnTo>
                    <a:lnTo>
                      <a:pt x="213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312" name="Arc 34"/>
              <p:cNvSpPr>
                <a:spLocks/>
              </p:cNvSpPr>
              <p:nvPr/>
            </p:nvSpPr>
            <p:spPr bwMode="auto">
              <a:xfrm>
                <a:off x="1621" y="2096"/>
                <a:ext cx="99" cy="85"/>
              </a:xfrm>
              <a:custGeom>
                <a:avLst/>
                <a:gdLst>
                  <a:gd name="T0" fmla="*/ 17 w 35922"/>
                  <a:gd name="T1" fmla="*/ 85 h 36628"/>
                  <a:gd name="T2" fmla="*/ 99 w 35922"/>
                  <a:gd name="T3" fmla="*/ 13 h 36628"/>
                  <a:gd name="T4" fmla="*/ 60 w 35922"/>
                  <a:gd name="T5" fmla="*/ 50 h 366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922" h="36628" fill="none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</a:path>
                  <a:path w="35922" h="36628" stroke="0" extrusionOk="0">
                    <a:moveTo>
                      <a:pt x="6084" y="36628"/>
                    </a:moveTo>
                    <a:cubicBezTo>
                      <a:pt x="2182" y="32598"/>
                      <a:pt x="0" y="2720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6877" y="-1"/>
                      <a:pt x="31971" y="1931"/>
                      <a:pt x="35922" y="5430"/>
                    </a:cubicBezTo>
                    <a:lnTo>
                      <a:pt x="21600" y="21600"/>
                    </a:lnTo>
                    <a:lnTo>
                      <a:pt x="6084" y="3662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13" name="Oval 35"/>
              <p:cNvSpPr>
                <a:spLocks noChangeArrowheads="1"/>
              </p:cNvSpPr>
              <p:nvPr/>
            </p:nvSpPr>
            <p:spPr bwMode="auto">
              <a:xfrm>
                <a:off x="1494" y="2299"/>
                <a:ext cx="82" cy="10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14" name="Oval 36"/>
              <p:cNvSpPr>
                <a:spLocks noChangeArrowheads="1"/>
              </p:cNvSpPr>
              <p:nvPr/>
            </p:nvSpPr>
            <p:spPr bwMode="auto">
              <a:xfrm>
                <a:off x="1997" y="2292"/>
                <a:ext cx="92" cy="8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296" name="Group 110"/>
            <p:cNvGrpSpPr>
              <a:grpSpLocks noChangeAspect="1"/>
            </p:cNvGrpSpPr>
            <p:nvPr/>
          </p:nvGrpSpPr>
          <p:grpSpPr bwMode="auto">
            <a:xfrm>
              <a:off x="1475656" y="3789040"/>
              <a:ext cx="191912" cy="360000"/>
              <a:chOff x="1445" y="2433"/>
              <a:chExt cx="337" cy="655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304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  <a:grpFill/>
            </p:grpSpPr>
            <p:sp>
              <p:nvSpPr>
                <p:cNvPr id="306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307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308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309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305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297" name="Group 110"/>
            <p:cNvGrpSpPr>
              <a:grpSpLocks noChangeAspect="1"/>
            </p:cNvGrpSpPr>
            <p:nvPr/>
          </p:nvGrpSpPr>
          <p:grpSpPr bwMode="auto">
            <a:xfrm>
              <a:off x="1835696" y="4365104"/>
              <a:ext cx="191912" cy="360000"/>
              <a:chOff x="1445" y="2433"/>
              <a:chExt cx="337" cy="655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298" name="Group 111"/>
              <p:cNvGrpSpPr>
                <a:grpSpLocks noChangeAspect="1"/>
              </p:cNvGrpSpPr>
              <p:nvPr/>
            </p:nvGrpSpPr>
            <p:grpSpPr bwMode="auto">
              <a:xfrm>
                <a:off x="1445" y="2682"/>
                <a:ext cx="337" cy="406"/>
                <a:chOff x="1445" y="2682"/>
                <a:chExt cx="337" cy="406"/>
              </a:xfrm>
              <a:grpFill/>
            </p:grpSpPr>
            <p:sp>
              <p:nvSpPr>
                <p:cNvPr id="300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2682"/>
                  <a:ext cx="222" cy="11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301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757"/>
                  <a:ext cx="337" cy="3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302" name="Oval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45" y="2682"/>
                  <a:ext cx="121" cy="15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303" name="Oval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682"/>
                  <a:ext cx="122" cy="1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299" name="Oval 116"/>
              <p:cNvSpPr>
                <a:spLocks noChangeAspect="1" noChangeArrowheads="1"/>
              </p:cNvSpPr>
              <p:nvPr/>
            </p:nvSpPr>
            <p:spPr bwMode="auto">
              <a:xfrm>
                <a:off x="1511" y="2433"/>
                <a:ext cx="207" cy="22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sp>
        <p:nvSpPr>
          <p:cNvPr id="325" name="Text Box 3"/>
          <p:cNvSpPr txBox="1">
            <a:spLocks noChangeArrowheads="1"/>
          </p:cNvSpPr>
          <p:nvPr/>
        </p:nvSpPr>
        <p:spPr bwMode="auto">
          <a:xfrm>
            <a:off x="2555776" y="6093296"/>
            <a:ext cx="39604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it-CH" sz="1600" dirty="0">
                <a:latin typeface="+mn-lt"/>
                <a:sym typeface="Wingdings" panose="05000000000000000000" pitchFamily="2" charset="2"/>
              </a:rPr>
              <a:t> Tenere conto delle varianti Bello/Brutto</a:t>
            </a:r>
            <a:endParaRPr lang="it-CH" sz="1600" dirty="0">
              <a:latin typeface="+mn-lt"/>
            </a:endParaRPr>
          </a:p>
        </p:txBody>
      </p:sp>
      <p:sp>
        <p:nvSpPr>
          <p:cNvPr id="145" name="Textfeld 207">
            <a:extLst>
              <a:ext uri="{FF2B5EF4-FFF2-40B4-BE49-F238E27FC236}">
                <a16:creationId xmlns:a16="http://schemas.microsoft.com/office/drawing/2014/main" xmlns="" id="{8E673B09-ACB7-4DE7-90DE-7CC6E158BCBA}"/>
              </a:ext>
            </a:extLst>
          </p:cNvPr>
          <p:cNvSpPr txBox="1"/>
          <p:nvPr/>
        </p:nvSpPr>
        <p:spPr>
          <a:xfrm>
            <a:off x="537919" y="1674237"/>
            <a:ext cx="89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/>
              <a:t>Direzione</a:t>
            </a:r>
            <a:endParaRPr lang="de-CH" sz="1200" b="1" dirty="0"/>
          </a:p>
        </p:txBody>
      </p:sp>
      <p:sp>
        <p:nvSpPr>
          <p:cNvPr id="146" name="Textfeld 207">
            <a:extLst>
              <a:ext uri="{FF2B5EF4-FFF2-40B4-BE49-F238E27FC236}">
                <a16:creationId xmlns:a16="http://schemas.microsoft.com/office/drawing/2014/main" xmlns="" id="{328DEE67-FAD0-4E88-9567-F580FAA49AEA}"/>
              </a:ext>
            </a:extLst>
          </p:cNvPr>
          <p:cNvSpPr txBox="1"/>
          <p:nvPr/>
        </p:nvSpPr>
        <p:spPr>
          <a:xfrm>
            <a:off x="7747415" y="1715442"/>
            <a:ext cx="89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/>
              <a:t>Classe</a:t>
            </a:r>
            <a:endParaRPr lang="de-CH" sz="1200" b="1" dirty="0"/>
          </a:p>
        </p:txBody>
      </p:sp>
    </p:spTree>
    <p:extLst>
      <p:ext uri="{BB962C8B-B14F-4D97-AF65-F5344CB8AC3E}">
        <p14:creationId xmlns:p14="http://schemas.microsoft.com/office/powerpoint/2010/main" val="11039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0104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Budget – 1/3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1521" y="1556792"/>
            <a:ext cx="388843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100000"/>
              </a:spcBef>
            </a:pPr>
            <a:r>
              <a:rPr lang="it-CH" sz="2000" b="1" u="sng" dirty="0">
                <a:solidFill>
                  <a:srgbClr val="008000"/>
                </a:solidFill>
                <a:latin typeface="+mn-lt"/>
              </a:rPr>
              <a:t>Entrate</a:t>
            </a:r>
            <a:endParaRPr lang="it-CH" sz="1400" b="1" u="sng" dirty="0">
              <a:solidFill>
                <a:srgbClr val="008000"/>
              </a:solidFill>
              <a:latin typeface="+mn-lt"/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008000"/>
                </a:solidFill>
                <a:latin typeface="+mn-lt"/>
              </a:rPr>
              <a:t>Organizzazione Corso GT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008000"/>
                </a:solidFill>
                <a:latin typeface="+mn-lt"/>
              </a:rPr>
              <a:t>Indennità GT (CHF+MUN) 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008000"/>
                </a:solidFill>
                <a:latin typeface="+mn-lt"/>
              </a:rPr>
              <a:t>Indennità TO/TFC (CHF+MUN)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>
                <a:solidFill>
                  <a:srgbClr val="008000"/>
                </a:solidFill>
                <a:latin typeface="+mn-lt"/>
              </a:rPr>
              <a:t>Sponsor </a:t>
            </a:r>
            <a:r>
              <a:rPr lang="de-CH" sz="1400" b="1" dirty="0" err="1">
                <a:solidFill>
                  <a:srgbClr val="008000"/>
                </a:solidFill>
                <a:latin typeface="+mn-lt"/>
              </a:rPr>
              <a:t>istituzionali</a:t>
            </a:r>
            <a:endParaRPr lang="de-CH" sz="1400" b="1" dirty="0">
              <a:solidFill>
                <a:srgbClr val="008000"/>
              </a:solidFill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>
                <a:solidFill>
                  <a:srgbClr val="008000"/>
                </a:solidFill>
                <a:latin typeface="+mn-lt"/>
              </a:rPr>
              <a:t>Sponsor </a:t>
            </a:r>
            <a:r>
              <a:rPr lang="de-CH" sz="1400" b="1" dirty="0" err="1">
                <a:solidFill>
                  <a:srgbClr val="008000"/>
                </a:solidFill>
                <a:latin typeface="+mn-lt"/>
              </a:rPr>
              <a:t>privati</a:t>
            </a:r>
            <a:endParaRPr lang="de-CH" sz="1400" b="1" dirty="0">
              <a:solidFill>
                <a:srgbClr val="008000"/>
              </a:solidFill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 err="1">
                <a:solidFill>
                  <a:srgbClr val="008000"/>
                </a:solidFill>
                <a:latin typeface="+mn-lt"/>
              </a:rPr>
              <a:t>Attività</a:t>
            </a:r>
            <a:r>
              <a:rPr lang="de-CH" sz="1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008000"/>
                </a:solidFill>
                <a:latin typeface="+mn-lt"/>
              </a:rPr>
              <a:t>eseguite</a:t>
            </a:r>
            <a:r>
              <a:rPr lang="de-CH" sz="1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008000"/>
                </a:solidFill>
                <a:latin typeface="+mn-lt"/>
              </a:rPr>
              <a:t>dai</a:t>
            </a:r>
            <a:r>
              <a:rPr lang="de-CH" sz="1400" b="1" dirty="0">
                <a:solidFill>
                  <a:srgbClr val="008000"/>
                </a:solidFill>
                <a:latin typeface="+mn-lt"/>
              </a:rPr>
              <a:t> GT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>
                <a:solidFill>
                  <a:srgbClr val="008000"/>
                </a:solidFill>
                <a:latin typeface="+mn-lt"/>
              </a:rPr>
              <a:t>ev. </a:t>
            </a:r>
            <a:r>
              <a:rPr lang="de-CH" sz="1400" b="1" dirty="0" err="1">
                <a:solidFill>
                  <a:srgbClr val="008000"/>
                </a:solidFill>
                <a:latin typeface="+mn-lt"/>
              </a:rPr>
              <a:t>Tassa</a:t>
            </a:r>
            <a:r>
              <a:rPr lang="de-CH" sz="1400" b="1" dirty="0">
                <a:solidFill>
                  <a:srgbClr val="008000"/>
                </a:solidFill>
                <a:latin typeface="+mn-lt"/>
              </a:rPr>
              <a:t> Corso </a:t>
            </a:r>
            <a:r>
              <a:rPr lang="de-CH" sz="1400" b="1" dirty="0" err="1">
                <a:solidFill>
                  <a:srgbClr val="008000"/>
                </a:solidFill>
                <a:latin typeface="+mn-lt"/>
              </a:rPr>
              <a:t>Speranze</a:t>
            </a:r>
            <a:endParaRPr lang="it-CH" sz="1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004048" y="1561874"/>
            <a:ext cx="3888432" cy="379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100000"/>
              </a:spcBef>
            </a:pPr>
            <a:r>
              <a:rPr lang="it-CH" sz="2000" b="1" u="sng" dirty="0">
                <a:solidFill>
                  <a:srgbClr val="FF0000"/>
                </a:solidFill>
                <a:latin typeface="+mn-lt"/>
              </a:rPr>
              <a:t>Uscite</a:t>
            </a:r>
            <a:endParaRPr lang="it-CH" sz="1400" b="1" u="sng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it-CH" sz="1400" b="1" dirty="0" err="1">
                <a:solidFill>
                  <a:srgbClr val="FF0000"/>
                </a:solidFill>
                <a:latin typeface="+mn-lt"/>
              </a:rPr>
              <a:t>Mun</a:t>
            </a:r>
            <a:r>
              <a:rPr lang="it-CH" sz="1400" b="1" dirty="0">
                <a:solidFill>
                  <a:srgbClr val="FF0000"/>
                </a:solidFill>
                <a:latin typeface="+mn-lt"/>
              </a:rPr>
              <a:t> tirata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FF0000"/>
                </a:solidFill>
                <a:latin typeface="+mn-lt"/>
              </a:rPr>
              <a:t>Licenze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FF0000"/>
                </a:solidFill>
                <a:latin typeface="+mn-lt"/>
              </a:rPr>
              <a:t>Tasse FTST/FST su TO/TFC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Partecipazione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GCant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GT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Partecipazione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Conc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Sez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FTST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Partecipazione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JU+VE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>
                <a:solidFill>
                  <a:srgbClr val="FF0000"/>
                </a:solidFill>
                <a:latin typeface="+mn-lt"/>
              </a:rPr>
              <a:t>Marketing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Concorso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intersocietario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gr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GT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Tiri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di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società</a:t>
            </a:r>
            <a:endParaRPr lang="de-CH" sz="1400" b="1" dirty="0">
              <a:solidFill>
                <a:srgbClr val="FF0000"/>
              </a:solidFill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Tiri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cantonali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e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federali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 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Tiri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storici</a:t>
            </a:r>
            <a:endParaRPr lang="de-CH" sz="1400" b="1" dirty="0">
              <a:solidFill>
                <a:srgbClr val="FF0000"/>
              </a:solidFill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93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0104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Budget – 2/3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1521" y="1556792"/>
            <a:ext cx="3888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100000"/>
              </a:spcBef>
            </a:pPr>
            <a:r>
              <a:rPr lang="it-CH" sz="2000" b="1" u="sng" dirty="0">
                <a:solidFill>
                  <a:srgbClr val="008000"/>
                </a:solidFill>
                <a:latin typeface="+mn-lt"/>
              </a:rPr>
              <a:t>Entrate</a:t>
            </a:r>
            <a:endParaRPr lang="it-CH" sz="1100" b="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004048" y="1561874"/>
            <a:ext cx="3888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100000"/>
              </a:spcBef>
            </a:pPr>
            <a:r>
              <a:rPr lang="it-CH" sz="2000" b="1" u="sng" dirty="0">
                <a:solidFill>
                  <a:srgbClr val="FF0000"/>
                </a:solidFill>
                <a:latin typeface="+mn-lt"/>
              </a:rPr>
              <a:t>Uscite</a:t>
            </a:r>
            <a:endParaRPr lang="it-CH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9903" y="2132856"/>
            <a:ext cx="3736033" cy="165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893763" indent="-893763">
              <a:spcBef>
                <a:spcPct val="25000"/>
              </a:spcBef>
            </a:pPr>
            <a:r>
              <a:rPr lang="it-CH" sz="1200" b="1" dirty="0">
                <a:solidFill>
                  <a:schemeClr val="accent2"/>
                </a:solidFill>
                <a:latin typeface="+mn-lt"/>
              </a:rPr>
              <a:t>Corso GT:</a:t>
            </a:r>
            <a:r>
              <a:rPr lang="it-CH" sz="1400" b="1" dirty="0">
                <a:solidFill>
                  <a:schemeClr val="accent2"/>
                </a:solidFill>
                <a:latin typeface="+mn-lt"/>
              </a:rPr>
              <a:t>	40.--</a:t>
            </a:r>
          </a:p>
          <a:p>
            <a:pPr marL="893763" indent="-893763">
              <a:spcBef>
                <a:spcPct val="25000"/>
              </a:spcBef>
            </a:pPr>
            <a:r>
              <a:rPr lang="de-CH" sz="1200" b="1" dirty="0">
                <a:solidFill>
                  <a:schemeClr val="accent2"/>
                </a:solidFill>
                <a:latin typeface="+mn-lt"/>
              </a:rPr>
              <a:t>GT 1+2: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	56.--   + 90 GP90</a:t>
            </a:r>
          </a:p>
          <a:p>
            <a:pPr marL="893763" indent="-893763">
              <a:spcBef>
                <a:spcPct val="25000"/>
              </a:spcBef>
            </a:pPr>
            <a:r>
              <a:rPr lang="de-CH" sz="1200" b="1" dirty="0">
                <a:solidFill>
                  <a:schemeClr val="accent2"/>
                </a:solidFill>
                <a:latin typeface="+mn-lt"/>
              </a:rPr>
              <a:t>GT 3+4: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	60.--   + 102 GP 90</a:t>
            </a:r>
          </a:p>
          <a:p>
            <a:pPr marL="893763" indent="-893763">
              <a:spcBef>
                <a:spcPct val="25000"/>
              </a:spcBef>
            </a:pPr>
            <a:r>
              <a:rPr lang="de-CH" sz="1200" b="1" dirty="0">
                <a:solidFill>
                  <a:schemeClr val="accent2"/>
                </a:solidFill>
                <a:latin typeface="+mn-lt"/>
              </a:rPr>
              <a:t>GT 5+6: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	64.--   + 130 GP 90</a:t>
            </a:r>
          </a:p>
          <a:p>
            <a:pPr marL="893763" indent="-893763">
              <a:spcBef>
                <a:spcPct val="25000"/>
              </a:spcBef>
            </a:pPr>
            <a:r>
              <a:rPr lang="it-CH" sz="1200" b="1" dirty="0">
                <a:solidFill>
                  <a:schemeClr val="accent2"/>
                </a:solidFill>
                <a:latin typeface="+mn-lt"/>
              </a:rPr>
              <a:t>TO:</a:t>
            </a:r>
            <a:r>
              <a:rPr lang="it-CH" sz="1400" b="1" dirty="0">
                <a:solidFill>
                  <a:schemeClr val="accent2"/>
                </a:solidFill>
                <a:latin typeface="+mn-lt"/>
              </a:rPr>
              <a:t>	20.50 + 20 GP90</a:t>
            </a:r>
          </a:p>
          <a:p>
            <a:pPr marL="893763" indent="-893763">
              <a:spcBef>
                <a:spcPct val="25000"/>
              </a:spcBef>
            </a:pPr>
            <a:r>
              <a:rPr lang="it-CH" sz="1200" b="1" dirty="0">
                <a:solidFill>
                  <a:schemeClr val="accent2"/>
                </a:solidFill>
                <a:latin typeface="+mn-lt"/>
              </a:rPr>
              <a:t>TFC:</a:t>
            </a:r>
            <a:r>
              <a:rPr lang="it-CH" sz="1400" b="1" dirty="0">
                <a:solidFill>
                  <a:schemeClr val="accent2"/>
                </a:solidFill>
                <a:latin typeface="+mn-lt"/>
              </a:rPr>
              <a:t>	10.--   + 18 GP90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80247" y="1975288"/>
            <a:ext cx="3736033" cy="196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1339850" indent="-1339850">
              <a:spcBef>
                <a:spcPct val="25000"/>
              </a:spcBef>
            </a:pPr>
            <a:r>
              <a:rPr lang="it-CH" sz="1200" b="1" dirty="0">
                <a:solidFill>
                  <a:schemeClr val="accent2"/>
                </a:solidFill>
                <a:latin typeface="+mn-lt"/>
              </a:rPr>
              <a:t>GP90:</a:t>
            </a:r>
            <a:r>
              <a:rPr lang="it-CH" sz="1400" b="1" dirty="0">
                <a:solidFill>
                  <a:schemeClr val="accent2"/>
                </a:solidFill>
                <a:latin typeface="+mn-lt"/>
              </a:rPr>
              <a:t>	--.35</a:t>
            </a:r>
          </a:p>
          <a:p>
            <a:pPr marL="1339850" indent="-1339850">
              <a:spcBef>
                <a:spcPct val="25000"/>
              </a:spcBef>
            </a:pPr>
            <a:r>
              <a:rPr lang="de-CH" sz="1200" b="1" dirty="0" err="1">
                <a:solidFill>
                  <a:schemeClr val="accent2"/>
                </a:solidFill>
                <a:latin typeface="+mn-lt"/>
              </a:rPr>
              <a:t>Licenza</a:t>
            </a:r>
            <a:r>
              <a:rPr lang="de-CH" sz="1200" b="1" dirty="0">
                <a:solidFill>
                  <a:schemeClr val="accent2"/>
                </a:solidFill>
                <a:latin typeface="+mn-lt"/>
              </a:rPr>
              <a:t>: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	12.– (</a:t>
            </a:r>
            <a:r>
              <a:rPr lang="de-CH" sz="1400" b="1" dirty="0" err="1">
                <a:solidFill>
                  <a:schemeClr val="accent2"/>
                </a:solidFill>
                <a:latin typeface="+mn-lt"/>
              </a:rPr>
              <a:t>opzionale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1339850" indent="-1339850">
              <a:spcBef>
                <a:spcPct val="25000"/>
              </a:spcBef>
            </a:pPr>
            <a:r>
              <a:rPr lang="de-CH" sz="1200" b="1" dirty="0" err="1">
                <a:solidFill>
                  <a:schemeClr val="accent2"/>
                </a:solidFill>
                <a:latin typeface="+mn-lt"/>
              </a:rPr>
              <a:t>GCant</a:t>
            </a:r>
            <a:r>
              <a:rPr lang="de-CH" sz="1200" b="1" dirty="0">
                <a:solidFill>
                  <a:schemeClr val="accent2"/>
                </a:solidFill>
                <a:latin typeface="+mn-lt"/>
              </a:rPr>
              <a:t> GT - </a:t>
            </a:r>
            <a:r>
              <a:rPr lang="de-CH" sz="1200" b="1" dirty="0" err="1">
                <a:solidFill>
                  <a:schemeClr val="accent2"/>
                </a:solidFill>
                <a:latin typeface="+mn-lt"/>
              </a:rPr>
              <a:t>Ind</a:t>
            </a:r>
            <a:r>
              <a:rPr lang="de-CH" sz="1200" b="1" dirty="0">
                <a:solidFill>
                  <a:schemeClr val="accent2"/>
                </a:solidFill>
                <a:latin typeface="+mn-lt"/>
              </a:rPr>
              <a:t>:	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10.– + 18 GP90</a:t>
            </a:r>
          </a:p>
          <a:p>
            <a:pPr marL="1339850" indent="-1339850">
              <a:spcBef>
                <a:spcPct val="25000"/>
              </a:spcBef>
            </a:pPr>
            <a:r>
              <a:rPr lang="de-CH" sz="1200" b="1" dirty="0" err="1">
                <a:solidFill>
                  <a:schemeClr val="accent2"/>
                </a:solidFill>
                <a:latin typeface="+mn-lt"/>
              </a:rPr>
              <a:t>GCant</a:t>
            </a:r>
            <a:r>
              <a:rPr lang="de-CH" sz="1200" b="1" dirty="0">
                <a:solidFill>
                  <a:schemeClr val="accent2"/>
                </a:solidFill>
                <a:latin typeface="+mn-lt"/>
              </a:rPr>
              <a:t> GT - </a:t>
            </a:r>
            <a:r>
              <a:rPr lang="de-CH" sz="1200" b="1" dirty="0" err="1">
                <a:solidFill>
                  <a:schemeClr val="accent2"/>
                </a:solidFill>
                <a:latin typeface="+mn-lt"/>
              </a:rPr>
              <a:t>gr</a:t>
            </a:r>
            <a:r>
              <a:rPr lang="de-CH" sz="1200" b="1" dirty="0">
                <a:solidFill>
                  <a:schemeClr val="accent2"/>
                </a:solidFill>
                <a:latin typeface="+mn-lt"/>
              </a:rPr>
              <a:t>: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	20.–/</a:t>
            </a:r>
            <a:r>
              <a:rPr lang="de-CH" sz="1400" b="1" dirty="0" err="1">
                <a:solidFill>
                  <a:schemeClr val="accent2"/>
                </a:solidFill>
                <a:latin typeface="+mn-lt"/>
              </a:rPr>
              <a:t>gr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 + 4x 26 GP90 /</a:t>
            </a:r>
            <a:r>
              <a:rPr lang="de-CH" sz="1400" b="1" dirty="0" err="1">
                <a:solidFill>
                  <a:schemeClr val="accent2"/>
                </a:solidFill>
                <a:latin typeface="+mn-lt"/>
              </a:rPr>
              <a:t>gr</a:t>
            </a:r>
            <a:endParaRPr lang="de-CH" sz="1400" b="1" dirty="0">
              <a:solidFill>
                <a:schemeClr val="accent2"/>
              </a:solidFill>
              <a:latin typeface="+mn-lt"/>
            </a:endParaRPr>
          </a:p>
          <a:p>
            <a:pPr marL="1339850" indent="-1339850">
              <a:spcBef>
                <a:spcPct val="25000"/>
              </a:spcBef>
            </a:pPr>
            <a:r>
              <a:rPr lang="de-CH" sz="1200" b="1" dirty="0" err="1">
                <a:solidFill>
                  <a:schemeClr val="accent2"/>
                </a:solidFill>
                <a:latin typeface="+mn-lt"/>
              </a:rPr>
              <a:t>Conc</a:t>
            </a:r>
            <a:r>
              <a:rPr lang="de-CH" sz="12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CH" sz="1200" b="1" dirty="0" err="1">
                <a:solidFill>
                  <a:schemeClr val="accent2"/>
                </a:solidFill>
                <a:latin typeface="+mn-lt"/>
              </a:rPr>
              <a:t>Sez</a:t>
            </a:r>
            <a:r>
              <a:rPr lang="de-CH" sz="1200" b="1" dirty="0">
                <a:solidFill>
                  <a:schemeClr val="accent2"/>
                </a:solidFill>
                <a:latin typeface="+mn-lt"/>
              </a:rPr>
              <a:t> FTST:</a:t>
            </a:r>
            <a:r>
              <a:rPr lang="de-CH" sz="1400" b="1" dirty="0">
                <a:solidFill>
                  <a:schemeClr val="accent2"/>
                </a:solidFill>
                <a:latin typeface="+mn-lt"/>
              </a:rPr>
              <a:t>	10.– + 20 GP90</a:t>
            </a:r>
          </a:p>
          <a:p>
            <a:pPr marL="1339850" indent="-1339850">
              <a:spcBef>
                <a:spcPct val="25000"/>
              </a:spcBef>
            </a:pPr>
            <a:r>
              <a:rPr lang="it-CH" sz="1200" b="1" dirty="0">
                <a:solidFill>
                  <a:schemeClr val="accent2"/>
                </a:solidFill>
                <a:latin typeface="+mn-lt"/>
              </a:rPr>
              <a:t>JU+VE:</a:t>
            </a:r>
            <a:r>
              <a:rPr lang="it-CH" sz="1400" b="1" dirty="0">
                <a:solidFill>
                  <a:schemeClr val="accent2"/>
                </a:solidFill>
                <a:latin typeface="+mn-lt"/>
              </a:rPr>
              <a:t>	25 GP90</a:t>
            </a:r>
          </a:p>
          <a:p>
            <a:pPr marL="1339850" indent="-1339850">
              <a:spcBef>
                <a:spcPct val="25000"/>
              </a:spcBef>
            </a:pPr>
            <a:r>
              <a:rPr lang="it-CH" sz="1200" b="1" dirty="0">
                <a:solidFill>
                  <a:schemeClr val="accent2"/>
                </a:solidFill>
                <a:latin typeface="+mn-lt"/>
              </a:rPr>
              <a:t>TO:</a:t>
            </a:r>
            <a:r>
              <a:rPr lang="it-CH" sz="1400" b="1" dirty="0">
                <a:solidFill>
                  <a:schemeClr val="accent2"/>
                </a:solidFill>
                <a:latin typeface="+mn-lt"/>
              </a:rPr>
              <a:t>	2.--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87776" y="4335084"/>
            <a:ext cx="3888432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it-CH" sz="1400" b="1" dirty="0">
                <a:solidFill>
                  <a:srgbClr val="FF0000"/>
                </a:solidFill>
                <a:latin typeface="+mn-lt"/>
              </a:rPr>
              <a:t>Tasse FTST/FST	20.00</a:t>
            </a:r>
            <a:endParaRPr lang="it-CH" sz="1100" b="1" dirty="0">
              <a:solidFill>
                <a:srgbClr val="FF0000"/>
              </a:solidFill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Conc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Sez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FTST (10x)	  170.00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>
                <a:solidFill>
                  <a:srgbClr val="FF0000"/>
                </a:solidFill>
                <a:latin typeface="+mn-lt"/>
              </a:rPr>
              <a:t>JU+VE (10x)	87.50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GCant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GT (8x)	243.20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GCant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GT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pranzi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 e </a:t>
            </a:r>
            <a:r>
              <a:rPr lang="de-CH" sz="1400" b="1" dirty="0" err="1">
                <a:solidFill>
                  <a:srgbClr val="FF0000"/>
                </a:solidFill>
                <a:latin typeface="+mn-lt"/>
              </a:rPr>
              <a:t>trasporti</a:t>
            </a:r>
            <a:r>
              <a:rPr lang="de-CH" sz="1400" b="1" dirty="0">
                <a:solidFill>
                  <a:srgbClr val="FF0000"/>
                </a:solidFill>
                <a:latin typeface="+mn-lt"/>
              </a:rPr>
              <a:t>	190.00</a:t>
            </a:r>
          </a:p>
          <a:p>
            <a:pPr marL="360000">
              <a:spcBef>
                <a:spcPts val="1800"/>
              </a:spcBef>
              <a:buFont typeface="Wingdings" pitchFamily="2" charset="2"/>
              <a:buChar char="Ø"/>
              <a:tabLst>
                <a:tab pos="3678238" algn="r"/>
              </a:tabLst>
            </a:pPr>
            <a:r>
              <a:rPr lang="de-CH" sz="1400" b="1" dirty="0">
                <a:solidFill>
                  <a:srgbClr val="FF0000"/>
                </a:solidFill>
                <a:latin typeface="+mn-lt"/>
              </a:rPr>
              <a:t>TOTALE per 10 GT	710.70  </a:t>
            </a:r>
            <a:endParaRPr lang="it-CH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9903" y="5877272"/>
            <a:ext cx="388843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100000"/>
              </a:spcBef>
              <a:buFont typeface="Wingdings" pitchFamily="2" charset="2"/>
              <a:buChar char="Ø"/>
              <a:tabLst>
                <a:tab pos="3584575" algn="r"/>
              </a:tabLst>
            </a:pPr>
            <a:r>
              <a:rPr lang="it-CH" sz="1400" b="1" dirty="0">
                <a:solidFill>
                  <a:srgbClr val="008000"/>
                </a:solidFill>
                <a:latin typeface="+mn-lt"/>
              </a:rPr>
              <a:t>TOTALE per 10 GT	933.--</a:t>
            </a:r>
            <a:br>
              <a:rPr lang="it-CH" sz="1400" b="1" dirty="0">
                <a:solidFill>
                  <a:srgbClr val="008000"/>
                </a:solidFill>
                <a:latin typeface="+mn-lt"/>
              </a:rPr>
            </a:br>
            <a:r>
              <a:rPr lang="it-CH" sz="1100" b="0" dirty="0">
                <a:solidFill>
                  <a:srgbClr val="008000"/>
                </a:solidFill>
                <a:latin typeface="+mn-lt"/>
              </a:rPr>
              <a:t>(5x CGT 1-2, 3x CGT 3-4, 2x CGT 5-6)</a:t>
            </a:r>
          </a:p>
        </p:txBody>
      </p:sp>
    </p:spTree>
    <p:extLst>
      <p:ext uri="{BB962C8B-B14F-4D97-AF65-F5344CB8AC3E}">
        <p14:creationId xmlns:p14="http://schemas.microsoft.com/office/powerpoint/2010/main" val="12876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0104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>
                <a:latin typeface="+mn-lt"/>
              </a:rPr>
              <a:t>Budget – 3/3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460851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100000"/>
              </a:spcBef>
            </a:pPr>
            <a:r>
              <a:rPr lang="it-CH" b="1" u="sng" dirty="0">
                <a:latin typeface="+mn-lt"/>
              </a:rPr>
              <a:t>Partecipazione a un evento</a:t>
            </a:r>
            <a:endParaRPr lang="it-CH" sz="1600" b="1" u="sng" dirty="0">
              <a:latin typeface="+mn-lt"/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it-CH" sz="1600" b="1" dirty="0">
                <a:latin typeface="+mn-lt"/>
              </a:rPr>
              <a:t>Iscrizioni (GT e monitori)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600" b="1" dirty="0">
                <a:latin typeface="+mn-lt"/>
              </a:rPr>
              <a:t>Trasporti (indennità ?)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600" b="1" dirty="0">
                <a:latin typeface="+mn-lt"/>
              </a:rPr>
              <a:t>Monitori presenti (indennità ?)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600" b="1" dirty="0" err="1">
                <a:latin typeface="+mn-lt"/>
              </a:rPr>
              <a:t>Vitto</a:t>
            </a:r>
            <a:endParaRPr lang="de-CH" sz="1600" b="1" dirty="0"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600" b="1" dirty="0" err="1">
                <a:latin typeface="+mn-lt"/>
              </a:rPr>
              <a:t>Alloggio</a:t>
            </a:r>
            <a:endParaRPr lang="de-CH" sz="1600" b="1" dirty="0"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600" b="1" dirty="0">
                <a:latin typeface="+mn-lt"/>
              </a:rPr>
              <a:t>ev. altre </a:t>
            </a:r>
            <a:r>
              <a:rPr lang="de-CH" sz="1600" b="1" dirty="0" err="1">
                <a:latin typeface="+mn-lt"/>
              </a:rPr>
              <a:t>attività</a:t>
            </a:r>
            <a:endParaRPr lang="de-CH" sz="1600" b="1" dirty="0"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endParaRPr lang="de-CH" sz="1600" b="1" dirty="0">
              <a:latin typeface="+mn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865855" y="1628800"/>
            <a:ext cx="3888432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100000"/>
              </a:spcBef>
            </a:pPr>
            <a:r>
              <a:rPr lang="it-CH" sz="2000" b="1" u="sng" dirty="0">
                <a:solidFill>
                  <a:srgbClr val="FF0000"/>
                </a:solidFill>
                <a:latin typeface="+mn-lt"/>
              </a:rPr>
              <a:t>Definire</a:t>
            </a:r>
            <a:endParaRPr lang="it-CH" sz="1400" b="1" u="sng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FF0000"/>
                </a:solidFill>
                <a:latin typeface="+mn-lt"/>
              </a:rPr>
              <a:t>Cosa è a carico dei GT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FF0000"/>
                </a:solidFill>
                <a:latin typeface="+mn-lt"/>
              </a:rPr>
              <a:t>Cosa è a carico dei monitori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FF0000"/>
                </a:solidFill>
                <a:latin typeface="+mn-lt"/>
              </a:rPr>
              <a:t>Cosa è a carico degli accompagnatori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860031" y="3284984"/>
            <a:ext cx="3888432" cy="1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>
              <a:spcBef>
                <a:spcPct val="100000"/>
              </a:spcBef>
            </a:pPr>
            <a:r>
              <a:rPr lang="it-CH" sz="2000" b="1" u="sng" dirty="0">
                <a:solidFill>
                  <a:srgbClr val="008000"/>
                </a:solidFill>
                <a:latin typeface="+mn-lt"/>
              </a:rPr>
              <a:t>Entrate</a:t>
            </a:r>
            <a:endParaRPr lang="it-CH" sz="1400" b="1" u="sng" dirty="0">
              <a:solidFill>
                <a:srgbClr val="008000"/>
              </a:solidFill>
              <a:latin typeface="+mn-lt"/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008000"/>
                </a:solidFill>
                <a:latin typeface="+mn-lt"/>
              </a:rPr>
              <a:t>Istituzioni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008000"/>
                </a:solidFill>
                <a:latin typeface="+mn-lt"/>
              </a:rPr>
              <a:t>Privati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sz="1400" b="1" dirty="0">
                <a:solidFill>
                  <a:srgbClr val="008000"/>
                </a:solidFill>
                <a:latin typeface="+mn-lt"/>
              </a:rPr>
              <a:t>Società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de-CH" sz="1400" b="1" dirty="0" err="1">
                <a:solidFill>
                  <a:srgbClr val="008000"/>
                </a:solidFill>
                <a:latin typeface="+mn-lt"/>
              </a:rPr>
              <a:t>Soci</a:t>
            </a:r>
            <a:endParaRPr lang="it-CH" sz="1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9918" y="5661248"/>
            <a:ext cx="8524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5000"/>
              </a:spcBef>
            </a:pPr>
            <a:r>
              <a:rPr lang="de-CH" sz="2000" b="1" dirty="0">
                <a:sym typeface="Wingdings" panose="05000000000000000000" pitchFamily="2" charset="2"/>
              </a:rPr>
              <a:t> Una </a:t>
            </a:r>
            <a:r>
              <a:rPr lang="de-CH" sz="2000" b="1" dirty="0" err="1">
                <a:sym typeface="Wingdings" panose="05000000000000000000" pitchFamily="2" charset="2"/>
              </a:rPr>
              <a:t>volta</a:t>
            </a:r>
            <a:r>
              <a:rPr lang="de-CH" sz="2000" b="1" dirty="0">
                <a:sym typeface="Wingdings" panose="05000000000000000000" pitchFamily="2" charset="2"/>
              </a:rPr>
              <a:t> </a:t>
            </a:r>
            <a:r>
              <a:rPr lang="de-CH" sz="2000" b="1" dirty="0" err="1">
                <a:sym typeface="Wingdings" panose="05000000000000000000" pitchFamily="2" charset="2"/>
              </a:rPr>
              <a:t>noti</a:t>
            </a:r>
            <a:r>
              <a:rPr lang="de-CH" sz="2000" b="1" dirty="0">
                <a:sym typeface="Wingdings" panose="05000000000000000000" pitchFamily="2" charset="2"/>
              </a:rPr>
              <a:t> i </a:t>
            </a:r>
            <a:r>
              <a:rPr lang="de-CH" sz="2000" b="1" dirty="0" err="1">
                <a:sym typeface="Wingdings" panose="05000000000000000000" pitchFamily="2" charset="2"/>
              </a:rPr>
              <a:t>costi</a:t>
            </a:r>
            <a:r>
              <a:rPr lang="de-CH" sz="2000" b="1" dirty="0">
                <a:sym typeface="Wingdings" panose="05000000000000000000" pitchFamily="2" charset="2"/>
              </a:rPr>
              <a:t> si </a:t>
            </a:r>
            <a:r>
              <a:rPr lang="de-CH" sz="2000" b="1" dirty="0" err="1">
                <a:sym typeface="Wingdings" panose="05000000000000000000" pitchFamily="2" charset="2"/>
              </a:rPr>
              <a:t>può</a:t>
            </a:r>
            <a:r>
              <a:rPr lang="de-CH" sz="2000" b="1" dirty="0">
                <a:sym typeface="Wingdings" panose="05000000000000000000" pitchFamily="2" charset="2"/>
              </a:rPr>
              <a:t> </a:t>
            </a:r>
            <a:r>
              <a:rPr lang="de-CH" sz="2000" b="1" dirty="0" err="1">
                <a:sym typeface="Wingdings" panose="05000000000000000000" pitchFamily="2" charset="2"/>
              </a:rPr>
              <a:t>provare</a:t>
            </a:r>
            <a:r>
              <a:rPr lang="de-CH" sz="2000" b="1" dirty="0">
                <a:sym typeface="Wingdings" panose="05000000000000000000" pitchFamily="2" charset="2"/>
              </a:rPr>
              <a:t> a </a:t>
            </a:r>
            <a:r>
              <a:rPr lang="de-CH" sz="2000" b="1" dirty="0" err="1">
                <a:sym typeface="Wingdings" panose="05000000000000000000" pitchFamily="2" charset="2"/>
              </a:rPr>
              <a:t>cercare</a:t>
            </a:r>
            <a:r>
              <a:rPr lang="de-CH" sz="2000" b="1" dirty="0">
                <a:sym typeface="Wingdings" panose="05000000000000000000" pitchFamily="2" charset="2"/>
              </a:rPr>
              <a:t> </a:t>
            </a:r>
            <a:r>
              <a:rPr lang="de-CH" sz="2000" b="1" dirty="0" err="1">
                <a:sym typeface="Wingdings" panose="05000000000000000000" pitchFamily="2" charset="2"/>
              </a:rPr>
              <a:t>un</a:t>
            </a:r>
            <a:r>
              <a:rPr lang="de-CH" sz="2000" b="1" dirty="0">
                <a:sym typeface="Wingdings" panose="05000000000000000000" pitchFamily="2" charset="2"/>
              </a:rPr>
              <a:t> </a:t>
            </a:r>
            <a:r>
              <a:rPr lang="de-CH" sz="2000" b="1" dirty="0" err="1">
                <a:sym typeface="Wingdings" panose="05000000000000000000" pitchFamily="2" charset="2"/>
              </a:rPr>
              <a:t>supporto</a:t>
            </a:r>
            <a:r>
              <a:rPr lang="de-CH" sz="2000" b="1" dirty="0">
                <a:sym typeface="Wingdings" panose="05000000000000000000" pitchFamily="2" charset="2"/>
              </a:rPr>
              <a:t> </a:t>
            </a:r>
            <a:r>
              <a:rPr lang="de-CH" sz="2000" b="1" dirty="0" err="1">
                <a:sym typeface="Wingdings" panose="05000000000000000000" pitchFamily="2" charset="2"/>
              </a:rPr>
              <a:t>economico</a:t>
            </a:r>
            <a:r>
              <a:rPr lang="de-CH" sz="2000" b="1" dirty="0">
                <a:sym typeface="Wingdings" panose="05000000000000000000" pitchFamily="2" charset="2"/>
              </a:rPr>
              <a:t> (</a:t>
            </a:r>
            <a:r>
              <a:rPr lang="de-CH" sz="2000" b="1" dirty="0" err="1">
                <a:sym typeface="Wingdings" panose="05000000000000000000" pitchFamily="2" charset="2"/>
              </a:rPr>
              <a:t>comuni</a:t>
            </a:r>
            <a:r>
              <a:rPr lang="de-CH" sz="2000" b="1" dirty="0">
                <a:sym typeface="Wingdings" panose="05000000000000000000" pitchFamily="2" charset="2"/>
              </a:rPr>
              <a:t>, </a:t>
            </a:r>
            <a:r>
              <a:rPr lang="de-CH" sz="2000" b="1" dirty="0" err="1">
                <a:sym typeface="Wingdings" panose="05000000000000000000" pitchFamily="2" charset="2"/>
              </a:rPr>
              <a:t>aziende</a:t>
            </a:r>
            <a:r>
              <a:rPr lang="de-CH" sz="2000" b="1" dirty="0">
                <a:sym typeface="Wingdings" panose="05000000000000000000" pitchFamily="2" charset="2"/>
              </a:rPr>
              <a:t>, </a:t>
            </a:r>
            <a:r>
              <a:rPr lang="de-CH" sz="2000" b="1" dirty="0" err="1">
                <a:sym typeface="Wingdings" panose="05000000000000000000" pitchFamily="2" charset="2"/>
              </a:rPr>
              <a:t>privati</a:t>
            </a:r>
            <a:r>
              <a:rPr lang="de-CH" sz="2000" b="1" dirty="0">
                <a:sym typeface="Wingdings" panose="05000000000000000000" pitchFamily="2" charset="2"/>
              </a:rPr>
              <a:t>, …)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9616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pPr eaLnBrk="1" hangingPunct="1"/>
            <a:r>
              <a:rPr lang="it-IT" b="1" dirty="0"/>
              <a:t>Le fasi della pianificazione </a:t>
            </a:r>
          </a:p>
        </p:txBody>
      </p:sp>
      <p:sp>
        <p:nvSpPr>
          <p:cNvPr id="22531" name="Rectangle 26"/>
          <p:cNvSpPr>
            <a:spLocks noChangeArrowheads="1"/>
          </p:cNvSpPr>
          <p:nvPr/>
        </p:nvSpPr>
        <p:spPr bwMode="auto">
          <a:xfrm>
            <a:off x="395535" y="1612355"/>
            <a:ext cx="43894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1.	Entusiasmo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2.	Confusione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3.	Disillusione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4. 	Frustrazione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5.	Panico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6.	Fuga dei responsabili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7.	Ricerca dei colpevoli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8.	Punizione degli innocenti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9.	Plauso ai non partecipanti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10.	Promozioni degli oppositori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11.	Distruzione delle prove</a:t>
            </a:r>
          </a:p>
          <a:p>
            <a:pPr marL="482600" indent="-482600">
              <a:spcBef>
                <a:spcPct val="25000"/>
              </a:spcBef>
            </a:pPr>
            <a:r>
              <a:rPr lang="it-IT" sz="2000" dirty="0">
                <a:solidFill>
                  <a:srgbClr val="CC0000"/>
                </a:solidFill>
                <a:latin typeface="Arial" charset="0"/>
              </a:rPr>
              <a:t>12.	Insabbiamento di quanto rimane</a:t>
            </a:r>
          </a:p>
        </p:txBody>
      </p:sp>
      <p:sp>
        <p:nvSpPr>
          <p:cNvPr id="22532" name="Rectangle 27"/>
          <p:cNvSpPr>
            <a:spLocks noChangeArrowheads="1"/>
          </p:cNvSpPr>
          <p:nvPr/>
        </p:nvSpPr>
        <p:spPr bwMode="auto">
          <a:xfrm>
            <a:off x="5436096" y="1612355"/>
            <a:ext cx="326211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25000"/>
              </a:spcBef>
            </a:pPr>
            <a:r>
              <a:rPr lang="it-IT" sz="2000" dirty="0">
                <a:solidFill>
                  <a:srgbClr val="008000"/>
                </a:solidFill>
                <a:latin typeface="Arial" charset="0"/>
              </a:rPr>
              <a:t>1. Definizione del progetto</a:t>
            </a:r>
          </a:p>
          <a:p>
            <a:pPr>
              <a:spcBef>
                <a:spcPct val="25000"/>
              </a:spcBef>
            </a:pPr>
            <a:r>
              <a:rPr lang="it-IT" sz="2000" dirty="0">
                <a:solidFill>
                  <a:srgbClr val="008000"/>
                </a:solidFill>
                <a:latin typeface="Arial" charset="0"/>
              </a:rPr>
              <a:t>2. Pianificazione di dettaglio</a:t>
            </a:r>
          </a:p>
          <a:p>
            <a:pPr>
              <a:spcBef>
                <a:spcPct val="25000"/>
              </a:spcBef>
            </a:pPr>
            <a:r>
              <a:rPr lang="it-IT" sz="2000" dirty="0">
                <a:solidFill>
                  <a:srgbClr val="008000"/>
                </a:solidFill>
                <a:latin typeface="Arial" charset="0"/>
              </a:rPr>
              <a:t>3. Implementazione</a:t>
            </a:r>
          </a:p>
          <a:p>
            <a:pPr>
              <a:spcBef>
                <a:spcPct val="25000"/>
              </a:spcBef>
            </a:pPr>
            <a:r>
              <a:rPr lang="it-IT" sz="2000" dirty="0">
                <a:solidFill>
                  <a:srgbClr val="008000"/>
                </a:solidFill>
                <a:latin typeface="Arial" charset="0"/>
              </a:rPr>
              <a:t>4. Valutazione dei risultati</a:t>
            </a:r>
          </a:p>
          <a:p>
            <a:pPr>
              <a:spcBef>
                <a:spcPct val="25000"/>
              </a:spcBef>
            </a:pPr>
            <a:r>
              <a:rPr lang="it-IT" sz="2000" dirty="0">
                <a:solidFill>
                  <a:srgbClr val="008000"/>
                </a:solidFill>
                <a:latin typeface="Arial" charset="0"/>
              </a:rPr>
              <a:t>5. Chiusura e ringraziamenti</a:t>
            </a:r>
          </a:p>
        </p:txBody>
      </p:sp>
    </p:spTree>
    <p:extLst>
      <p:ext uri="{BB962C8B-B14F-4D97-AF65-F5344CB8AC3E}">
        <p14:creationId xmlns:p14="http://schemas.microsoft.com/office/powerpoint/2010/main" val="11655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620000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it-CH" i="1" kern="1200" dirty="0"/>
              <a:t>Planning</a:t>
            </a:r>
            <a:r>
              <a:rPr lang="it-CH" kern="1200" dirty="0"/>
              <a:t>: questo </a:t>
            </a:r>
            <a:r>
              <a:rPr lang="it-CH" i="1" kern="1200" dirty="0"/>
              <a:t>puzzle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099223" y="3933056"/>
            <a:ext cx="2896714" cy="983970"/>
            <a:chOff x="251520" y="2927819"/>
            <a:chExt cx="2896714" cy="983970"/>
          </a:xfrm>
        </p:grpSpPr>
        <p:sp>
          <p:nvSpPr>
            <p:cNvPr id="18" name="Ellipse 17"/>
            <p:cNvSpPr/>
            <p:nvPr/>
          </p:nvSpPr>
          <p:spPr bwMode="auto">
            <a:xfrm>
              <a:off x="251520" y="2999827"/>
              <a:ext cx="1728192" cy="91196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>
                  <a:hlinkClick r:id="" action="ppaction://customshow?id=2&amp;return=true"/>
                </a:rPr>
                <a:t>Calendario del corso e della stagione 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1" name="Gerade Verbindung mit Pfeil 20"/>
            <p:cNvCxnSpPr/>
            <p:nvPr/>
          </p:nvCxnSpPr>
          <p:spPr bwMode="auto">
            <a:xfrm flipH="1">
              <a:off x="2068113" y="2927819"/>
              <a:ext cx="1080121" cy="36004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uppieren 2"/>
          <p:cNvGrpSpPr/>
          <p:nvPr/>
        </p:nvGrpSpPr>
        <p:grpSpPr>
          <a:xfrm>
            <a:off x="2339752" y="1979008"/>
            <a:ext cx="1800200" cy="1305976"/>
            <a:chOff x="2195736" y="3851216"/>
            <a:chExt cx="1800200" cy="1305976"/>
          </a:xfrm>
        </p:grpSpPr>
        <p:sp>
          <p:nvSpPr>
            <p:cNvPr id="22" name="Ellipse 21"/>
            <p:cNvSpPr/>
            <p:nvPr/>
          </p:nvSpPr>
          <p:spPr bwMode="auto">
            <a:xfrm>
              <a:off x="2195736" y="3851216"/>
              <a:ext cx="1224136" cy="72008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>
                  <a:hlinkClick r:id="" action="ppaction://customshow?id=1&amp;return=true"/>
                </a:rPr>
                <a:t>Obiettivi del corso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9" name="Gerade Verbindung mit Pfeil 28"/>
            <p:cNvCxnSpPr/>
            <p:nvPr/>
          </p:nvCxnSpPr>
          <p:spPr bwMode="auto">
            <a:xfrm>
              <a:off x="3275856" y="4581128"/>
              <a:ext cx="720080" cy="57606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uppieren 18"/>
          <p:cNvGrpSpPr/>
          <p:nvPr/>
        </p:nvGrpSpPr>
        <p:grpSpPr>
          <a:xfrm>
            <a:off x="4860032" y="1556792"/>
            <a:ext cx="3085199" cy="1800200"/>
            <a:chOff x="4283968" y="1436376"/>
            <a:chExt cx="3085199" cy="1800200"/>
          </a:xfrm>
        </p:grpSpPr>
        <p:sp>
          <p:nvSpPr>
            <p:cNvPr id="23" name="Ellipse 22"/>
            <p:cNvSpPr/>
            <p:nvPr/>
          </p:nvSpPr>
          <p:spPr bwMode="auto">
            <a:xfrm>
              <a:off x="5148064" y="1436376"/>
              <a:ext cx="2221103" cy="94997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>
                  <a:hlinkClick r:id="" action="ppaction://customshow?id=0&amp;return=true"/>
                </a:rPr>
                <a:t>Attività stagionale federativo e scadenziario SAT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Gerade Verbindung mit Pfeil 31"/>
            <p:cNvCxnSpPr/>
            <p:nvPr/>
          </p:nvCxnSpPr>
          <p:spPr bwMode="auto">
            <a:xfrm flipH="1">
              <a:off x="4283968" y="2228464"/>
              <a:ext cx="1008112" cy="100811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uppieren 4"/>
          <p:cNvGrpSpPr/>
          <p:nvPr/>
        </p:nvGrpSpPr>
        <p:grpSpPr>
          <a:xfrm>
            <a:off x="5076056" y="4005064"/>
            <a:ext cx="2088232" cy="1368152"/>
            <a:chOff x="5004048" y="3573017"/>
            <a:chExt cx="2088232" cy="1368152"/>
          </a:xfrm>
        </p:grpSpPr>
        <p:sp>
          <p:nvSpPr>
            <p:cNvPr id="25" name="Ellipse 24"/>
            <p:cNvSpPr/>
            <p:nvPr/>
          </p:nvSpPr>
          <p:spPr bwMode="auto">
            <a:xfrm>
              <a:off x="5796136" y="4221089"/>
              <a:ext cx="1296144" cy="72008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 err="1" smtClean="0">
                  <a:hlinkClick r:id="" action="ppaction://customshow?id=4&amp;return=true"/>
                </a:rPr>
                <a:t>PIazza</a:t>
              </a:r>
              <a:r>
                <a:rPr lang="it-CH" dirty="0" smtClean="0">
                  <a:hlinkClick r:id="" action="ppaction://customshow?id=4&amp;return=true"/>
                </a:rPr>
                <a:t> di  lavoro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5" name="Gerade Verbindung mit Pfeil 34"/>
            <p:cNvCxnSpPr/>
            <p:nvPr/>
          </p:nvCxnSpPr>
          <p:spPr bwMode="auto">
            <a:xfrm>
              <a:off x="5004048" y="3573017"/>
              <a:ext cx="936104" cy="72008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uppieren 3"/>
          <p:cNvGrpSpPr/>
          <p:nvPr/>
        </p:nvGrpSpPr>
        <p:grpSpPr>
          <a:xfrm>
            <a:off x="3275856" y="4077072"/>
            <a:ext cx="2088232" cy="1482676"/>
            <a:chOff x="3338736" y="3455808"/>
            <a:chExt cx="2088232" cy="1482676"/>
          </a:xfrm>
        </p:grpSpPr>
        <p:sp>
          <p:nvSpPr>
            <p:cNvPr id="24" name="Ellipse 23"/>
            <p:cNvSpPr/>
            <p:nvPr/>
          </p:nvSpPr>
          <p:spPr bwMode="auto">
            <a:xfrm>
              <a:off x="3338736" y="4319904"/>
              <a:ext cx="2088232" cy="61858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 smtClean="0">
                  <a:hlinkClick r:id="" action="ppaction://customshow?id=3&amp;return=true"/>
                </a:rPr>
                <a:t>Risorse umane</a:t>
              </a:r>
              <a:endParaRPr lang="it-CH" dirty="0" smtClean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 smtClean="0"/>
                <a:t>(monitori e aiuti)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8" name="Gerade Verbindung mit Pfeil 37"/>
            <p:cNvCxnSpPr/>
            <p:nvPr/>
          </p:nvCxnSpPr>
          <p:spPr bwMode="auto">
            <a:xfrm flipH="1">
              <a:off x="4418856" y="3455808"/>
              <a:ext cx="216024" cy="7920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uppieren 25"/>
          <p:cNvGrpSpPr/>
          <p:nvPr/>
        </p:nvGrpSpPr>
        <p:grpSpPr>
          <a:xfrm>
            <a:off x="4067944" y="3068960"/>
            <a:ext cx="936104" cy="864096"/>
            <a:chOff x="-2376772" y="2924944"/>
            <a:chExt cx="3240360" cy="2880320"/>
          </a:xfrm>
        </p:grpSpPr>
        <p:pic>
          <p:nvPicPr>
            <p:cNvPr id="33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6592" y="2924944"/>
              <a:ext cx="126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ichtungspfeil 33"/>
            <p:cNvSpPr/>
            <p:nvPr/>
          </p:nvSpPr>
          <p:spPr bwMode="auto">
            <a:xfrm rot="16200000">
              <a:off x="-1692696" y="3429000"/>
              <a:ext cx="1872208" cy="2880320"/>
            </a:xfrm>
            <a:prstGeom prst="homePlate">
              <a:avLst>
                <a:gd name="adj" fmla="val 4475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Eingekerbter Richtungspfeil 35"/>
            <p:cNvSpPr/>
            <p:nvPr/>
          </p:nvSpPr>
          <p:spPr bwMode="auto">
            <a:xfrm rot="16200000">
              <a:off x="-1296652" y="2733428"/>
              <a:ext cx="1080120" cy="3240360"/>
            </a:xfrm>
            <a:prstGeom prst="chevron">
              <a:avLst>
                <a:gd name="adj" fmla="val 8793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4067944" y="35010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800" b="1" dirty="0">
                <a:solidFill>
                  <a:schemeClr val="accent2">
                    <a:lumMod val="75000"/>
                  </a:schemeClr>
                </a:solidFill>
              </a:rPr>
              <a:t>CGT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5148064" y="3573016"/>
            <a:ext cx="2952328" cy="445914"/>
            <a:chOff x="4788024" y="4581129"/>
            <a:chExt cx="2952328" cy="445914"/>
          </a:xfrm>
        </p:grpSpPr>
        <p:sp>
          <p:nvSpPr>
            <p:cNvPr id="50" name="Ellipse 49"/>
            <p:cNvSpPr/>
            <p:nvPr/>
          </p:nvSpPr>
          <p:spPr bwMode="auto">
            <a:xfrm>
              <a:off x="6588224" y="4581129"/>
              <a:ext cx="1152128" cy="44591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CH" dirty="0">
                  <a:hlinkClick r:id="" action="ppaction://customshow?id=5&amp;return=true"/>
                </a:rPr>
                <a:t>Budget</a:t>
              </a:r>
              <a:endParaRPr kumimoji="0" lang="it-C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51" name="Gerade Verbindung mit Pfeil 50"/>
            <p:cNvCxnSpPr/>
            <p:nvPr/>
          </p:nvCxnSpPr>
          <p:spPr bwMode="auto">
            <a:xfrm>
              <a:off x="4788024" y="4725145"/>
              <a:ext cx="1656184" cy="7200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Rechteck 26"/>
          <p:cNvSpPr/>
          <p:nvPr/>
        </p:nvSpPr>
        <p:spPr>
          <a:xfrm>
            <a:off x="251520" y="58052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Non reinventare tutto da capo ogni volta, sfruttare quello che esiste e migliorarlo di anno in anno</a:t>
            </a:r>
          </a:p>
        </p:txBody>
      </p:sp>
    </p:spTree>
    <p:extLst>
      <p:ext uri="{BB962C8B-B14F-4D97-AF65-F5344CB8AC3E}">
        <p14:creationId xmlns:p14="http://schemas.microsoft.com/office/powerpoint/2010/main" val="14696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0104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>
                <a:latin typeface="+mn-lt"/>
              </a:rPr>
              <a:t>Documentazione</a:t>
            </a:r>
            <a:r>
              <a:rPr lang="en-GB" dirty="0">
                <a:latin typeface="+mn-lt"/>
              </a:rPr>
              <a:t> DDPS - 1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95736" y="1556791"/>
            <a:ext cx="59766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Promemoria 27.031:  Checklist </a:t>
            </a:r>
            <a:r>
              <a:rPr lang="de-CH" b="1" dirty="0" err="1">
                <a:sym typeface="Wingdings" panose="05000000000000000000" pitchFamily="2" charset="2"/>
              </a:rPr>
              <a:t>su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come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organizzare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un</a:t>
            </a:r>
            <a:r>
              <a:rPr lang="de-CH" b="1" dirty="0">
                <a:sym typeface="Wingdings" panose="05000000000000000000" pitchFamily="2" charset="2"/>
              </a:rPr>
              <a:t> Corso GT</a:t>
            </a:r>
          </a:p>
          <a:p>
            <a:pPr marL="285750" indent="-285750">
              <a:spcBef>
                <a:spcPct val="25000"/>
              </a:spcBef>
              <a:buFont typeface="Wingdings"/>
              <a:buChar char="à"/>
            </a:pPr>
            <a:r>
              <a:rPr lang="de-CH" b="1" dirty="0">
                <a:sym typeface="Wingdings" panose="05000000000000000000" pitchFamily="2" charset="2"/>
              </a:rPr>
              <a:t>Da </a:t>
            </a:r>
            <a:r>
              <a:rPr lang="de-CH" b="1" dirty="0" err="1">
                <a:sym typeface="Wingdings" panose="05000000000000000000" pitchFamily="2" charset="2"/>
              </a:rPr>
              <a:t>dei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buoni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spunti</a:t>
            </a:r>
            <a:r>
              <a:rPr lang="de-CH" b="1" dirty="0">
                <a:sym typeface="Wingdings" panose="05000000000000000000" pitchFamily="2" charset="2"/>
              </a:rPr>
              <a:t>, </a:t>
            </a:r>
            <a:r>
              <a:rPr lang="de-CH" b="1" dirty="0" err="1">
                <a:sym typeface="Wingdings" panose="05000000000000000000" pitchFamily="2" charset="2"/>
              </a:rPr>
              <a:t>ma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parte</a:t>
            </a:r>
            <a:r>
              <a:rPr lang="de-CH" b="1" dirty="0">
                <a:sym typeface="Wingdings" panose="05000000000000000000" pitchFamily="2" charset="2"/>
              </a:rPr>
              <a:t> da </a:t>
            </a:r>
            <a:r>
              <a:rPr lang="de-CH" b="1" dirty="0" err="1">
                <a:sym typeface="Wingdings" panose="05000000000000000000" pitchFamily="2" charset="2"/>
              </a:rPr>
              <a:t>una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base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teorica</a:t>
            </a:r>
            <a:r>
              <a:rPr lang="de-CH" b="1" dirty="0">
                <a:sym typeface="Wingdings" panose="05000000000000000000" pitchFamily="2" charset="2"/>
              </a:rPr>
              <a:t> surreale</a:t>
            </a:r>
            <a:endParaRPr lang="de-CH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620000" cy="229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1620000" cy="2325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ttangolo 1"/>
          <p:cNvSpPr/>
          <p:nvPr/>
        </p:nvSpPr>
        <p:spPr>
          <a:xfrm>
            <a:off x="2987824" y="2636912"/>
            <a:ext cx="561662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5000"/>
              </a:spcBef>
            </a:pPr>
            <a:r>
              <a:rPr lang="de-CH" b="1" dirty="0" err="1">
                <a:sym typeface="Wingdings" panose="05000000000000000000" pitchFamily="2" charset="2"/>
              </a:rPr>
              <a:t>Guida</a:t>
            </a:r>
            <a:r>
              <a:rPr lang="de-CH" b="1" dirty="0">
                <a:sym typeface="Wingdings" panose="05000000000000000000" pitchFamily="2" charset="2"/>
              </a:rPr>
              <a:t> 27.036: </a:t>
            </a:r>
            <a:r>
              <a:rPr lang="de-CH" b="1" dirty="0" err="1">
                <a:sym typeface="Wingdings" panose="05000000000000000000" pitchFamily="2" charset="2"/>
              </a:rPr>
              <a:t>Supporto</a:t>
            </a:r>
            <a:r>
              <a:rPr lang="de-CH" b="1" dirty="0">
                <a:sym typeface="Wingdings" panose="05000000000000000000" pitchFamily="2" charset="2"/>
              </a:rPr>
              <a:t> e </a:t>
            </a:r>
            <a:r>
              <a:rPr lang="de-CH" b="1" dirty="0" err="1">
                <a:sym typeface="Wingdings" panose="05000000000000000000" pitchFamily="2" charset="2"/>
              </a:rPr>
              <a:t>guida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dell’organizzazione</a:t>
            </a:r>
            <a:r>
              <a:rPr lang="de-CH" b="1" dirty="0">
                <a:sym typeface="Wingdings" panose="05000000000000000000" pitchFamily="2" charset="2"/>
              </a:rPr>
              <a:t> di </a:t>
            </a:r>
            <a:r>
              <a:rPr lang="de-CH" b="1" dirty="0" err="1">
                <a:sym typeface="Wingdings" panose="05000000000000000000" pitchFamily="2" charset="2"/>
              </a:rPr>
              <a:t>un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corso</a:t>
            </a:r>
            <a:endParaRPr lang="de-CH" b="1" dirty="0">
              <a:sym typeface="Wingdings" panose="05000000000000000000" pitchFamily="2" charset="2"/>
            </a:endParaRPr>
          </a:p>
          <a:p>
            <a:pPr marL="285750" indent="-285750">
              <a:spcBef>
                <a:spcPct val="25000"/>
              </a:spcBef>
              <a:buFont typeface="Wingdings"/>
              <a:buChar char="à"/>
            </a:pPr>
            <a:r>
              <a:rPr lang="de-CH" b="1" dirty="0" err="1">
                <a:sym typeface="Wingdings" panose="05000000000000000000" pitchFamily="2" charset="2"/>
              </a:rPr>
              <a:t>Versione</a:t>
            </a:r>
            <a:r>
              <a:rPr lang="de-CH" b="1" dirty="0">
                <a:sym typeface="Wingdings" panose="05000000000000000000" pitchFamily="2" charset="2"/>
              </a:rPr>
              <a:t> solo PDF, da </a:t>
            </a:r>
            <a:r>
              <a:rPr lang="de-CH" b="1" dirty="0" err="1">
                <a:sym typeface="Wingdings" panose="05000000000000000000" pitchFamily="2" charset="2"/>
              </a:rPr>
              <a:t>qualche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spunto</a:t>
            </a:r>
            <a:r>
              <a:rPr lang="de-CH" b="1" dirty="0">
                <a:sym typeface="Wingdings" panose="05000000000000000000" pitchFamily="2" charset="2"/>
              </a:rPr>
              <a:t>, </a:t>
            </a:r>
            <a:r>
              <a:rPr lang="de-CH" b="1" dirty="0" err="1">
                <a:sym typeface="Wingdings" panose="05000000000000000000" pitchFamily="2" charset="2"/>
              </a:rPr>
              <a:t>purtroppo</a:t>
            </a:r>
            <a:r>
              <a:rPr lang="de-CH" b="1" dirty="0">
                <a:sym typeface="Wingdings" panose="05000000000000000000" pitchFamily="2" charset="2"/>
              </a:rPr>
              <a:t> poco </a:t>
            </a:r>
            <a:r>
              <a:rPr lang="de-CH" b="1" dirty="0" err="1">
                <a:sym typeface="Wingdings" panose="05000000000000000000" pitchFamily="2" charset="2"/>
              </a:rPr>
              <a:t>utilizzabile</a:t>
            </a:r>
            <a:endParaRPr lang="de-CH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1620000" cy="2359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ttangolo 1"/>
          <p:cNvSpPr/>
          <p:nvPr/>
        </p:nvSpPr>
        <p:spPr>
          <a:xfrm>
            <a:off x="4067944" y="3573016"/>
            <a:ext cx="48965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5000"/>
              </a:spcBef>
            </a:pPr>
            <a:r>
              <a:rPr lang="de-CH" b="1" dirty="0" err="1">
                <a:sym typeface="Wingdings" panose="05000000000000000000" pitchFamily="2" charset="2"/>
              </a:rPr>
              <a:t>Lezioni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Modello</a:t>
            </a:r>
            <a:r>
              <a:rPr lang="de-CH" b="1" dirty="0">
                <a:sym typeface="Wingdings" panose="05000000000000000000" pitchFamily="2" charset="2"/>
              </a:rPr>
              <a:t> 27.037: </a:t>
            </a:r>
            <a:r>
              <a:rPr lang="de-CH" b="1" dirty="0" err="1">
                <a:sym typeface="Wingdings" panose="05000000000000000000" pitchFamily="2" charset="2"/>
              </a:rPr>
              <a:t>Raccolta</a:t>
            </a:r>
            <a:r>
              <a:rPr lang="de-CH" b="1" dirty="0">
                <a:sym typeface="Wingdings" panose="05000000000000000000" pitchFamily="2" charset="2"/>
              </a:rPr>
              <a:t> di </a:t>
            </a:r>
            <a:r>
              <a:rPr lang="de-CH" b="1" dirty="0" err="1">
                <a:sym typeface="Wingdings" panose="05000000000000000000" pitchFamily="2" charset="2"/>
              </a:rPr>
              <a:t>lezioni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modello</a:t>
            </a:r>
            <a:endParaRPr lang="de-CH" b="1" dirty="0">
              <a:sym typeface="Wingdings" panose="05000000000000000000" pitchFamily="2" charset="2"/>
            </a:endParaRPr>
          </a:p>
          <a:p>
            <a:pPr marL="285750" indent="-285750">
              <a:spcBef>
                <a:spcPct val="25000"/>
              </a:spcBef>
              <a:buFont typeface="Wingdings"/>
              <a:buChar char="à"/>
            </a:pPr>
            <a:r>
              <a:rPr lang="de-CH" b="1" dirty="0" err="1">
                <a:sym typeface="Wingdings" panose="05000000000000000000" pitchFamily="2" charset="2"/>
              </a:rPr>
              <a:t>Buona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come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ispirazione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ma</a:t>
            </a:r>
            <a:r>
              <a:rPr lang="de-CH" b="1" dirty="0">
                <a:sym typeface="Wingdings" panose="05000000000000000000" pitchFamily="2" charset="2"/>
              </a:rPr>
              <a:t> poco </a:t>
            </a:r>
            <a:r>
              <a:rPr lang="de-CH" b="1" dirty="0" err="1">
                <a:sym typeface="Wingdings" panose="05000000000000000000" pitchFamily="2" charset="2"/>
              </a:rPr>
              <a:t>applicabile</a:t>
            </a:r>
            <a:endParaRPr lang="de-CH" b="1" dirty="0">
              <a:sym typeface="Wingdings" panose="05000000000000000000" pitchFamily="2" charset="2"/>
            </a:endParaRPr>
          </a:p>
          <a:p>
            <a:pPr marL="285750" indent="-285750">
              <a:spcBef>
                <a:spcPct val="25000"/>
              </a:spcBef>
              <a:buFont typeface="Wingdings"/>
              <a:buChar char="à"/>
            </a:pPr>
            <a:r>
              <a:rPr lang="de-CH" b="1" dirty="0">
                <a:sym typeface="Wingdings" panose="05000000000000000000" pitchFamily="2" charset="2"/>
              </a:rPr>
              <a:t>Troppo </a:t>
            </a:r>
            <a:r>
              <a:rPr lang="de-CH" b="1" dirty="0" err="1">
                <a:sym typeface="Wingdings" panose="05000000000000000000" pitchFamily="2" charset="2"/>
              </a:rPr>
              <a:t>basata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sulle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tempistiche</a:t>
            </a:r>
            <a:r>
              <a:rPr lang="de-CH" b="1" dirty="0">
                <a:sym typeface="Wingdings" panose="05000000000000000000" pitchFamily="2" charset="2"/>
              </a:rPr>
              <a:t> da SR: 9</a:t>
            </a:r>
            <a:r>
              <a:rPr lang="de-CH" b="1" baseline="30000" dirty="0">
                <a:sym typeface="Wingdings" panose="05000000000000000000" pitchFamily="2" charset="2"/>
              </a:rPr>
              <a:t>h</a:t>
            </a:r>
            <a:r>
              <a:rPr lang="de-CH" b="1" dirty="0">
                <a:sym typeface="Wingdings" panose="05000000000000000000" pitchFamily="2" charset="2"/>
              </a:rPr>
              <a:t> di </a:t>
            </a:r>
            <a:r>
              <a:rPr lang="de-CH" b="1" dirty="0" err="1">
                <a:sym typeface="Wingdings" panose="05000000000000000000" pitchFamily="2" charset="2"/>
              </a:rPr>
              <a:t>lezione</a:t>
            </a:r>
            <a:r>
              <a:rPr lang="de-CH" b="1" dirty="0">
                <a:sym typeface="Wingdings" panose="05000000000000000000" pitchFamily="2" charset="2"/>
              </a:rPr>
              <a:t> prima di </a:t>
            </a:r>
            <a:r>
              <a:rPr lang="de-CH" b="1" dirty="0" err="1">
                <a:sym typeface="Wingdings" panose="05000000000000000000" pitchFamily="2" charset="2"/>
              </a:rPr>
              <a:t>tirare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un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colpo</a:t>
            </a:r>
            <a:endParaRPr lang="de-CH" b="1" dirty="0"/>
          </a:p>
        </p:txBody>
      </p:sp>
      <p:sp>
        <p:nvSpPr>
          <p:cNvPr id="10" name="Rettangolo 1"/>
          <p:cNvSpPr/>
          <p:nvPr/>
        </p:nvSpPr>
        <p:spPr>
          <a:xfrm>
            <a:off x="5508104" y="4941168"/>
            <a:ext cx="33843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Manuale AFS</a:t>
            </a:r>
          </a:p>
          <a:p>
            <a:pPr marL="285750" indent="-285750">
              <a:spcBef>
                <a:spcPct val="25000"/>
              </a:spcBef>
              <a:buFont typeface="Wingdings"/>
              <a:buChar char="à"/>
            </a:pPr>
            <a:r>
              <a:rPr lang="de-CH" b="1" dirty="0" err="1">
                <a:sym typeface="Wingdings" panose="05000000000000000000" pitchFamily="2" charset="2"/>
              </a:rPr>
              <a:t>Spiegazione</a:t>
            </a:r>
            <a:r>
              <a:rPr lang="de-CH" b="1" dirty="0">
                <a:sym typeface="Wingdings" panose="05000000000000000000" pitchFamily="2" charset="2"/>
              </a:rPr>
              <a:t> del AFS per </a:t>
            </a:r>
            <a:r>
              <a:rPr lang="de-CH" b="1" dirty="0" err="1">
                <a:sym typeface="Wingdings" panose="05000000000000000000" pitchFamily="2" charset="2"/>
              </a:rPr>
              <a:t>il</a:t>
            </a:r>
            <a:r>
              <a:rPr lang="de-CH" b="1" dirty="0">
                <a:sym typeface="Wingdings" panose="05000000000000000000" pitchFamily="2" charset="2"/>
              </a:rPr>
              <a:t> Capo GT e non solo</a:t>
            </a:r>
          </a:p>
          <a:p>
            <a:pPr marL="285750" indent="-285750">
              <a:spcBef>
                <a:spcPct val="25000"/>
              </a:spcBef>
              <a:buFont typeface="Wingdings"/>
              <a:buChar char="à"/>
            </a:pPr>
            <a:r>
              <a:rPr lang="de-CH" b="1" dirty="0" err="1">
                <a:sym typeface="Wingdings" panose="05000000000000000000" pitchFamily="2" charset="2"/>
              </a:rPr>
              <a:t>Obsoleto</a:t>
            </a:r>
            <a:r>
              <a:rPr lang="de-CH" b="1" dirty="0">
                <a:sym typeface="Wingdings" panose="05000000000000000000" pitchFamily="2" charset="2"/>
              </a:rPr>
              <a:t> e </a:t>
            </a:r>
            <a:r>
              <a:rPr lang="de-CH" b="1" dirty="0" err="1">
                <a:sym typeface="Wingdings" panose="05000000000000000000" pitchFamily="2" charset="2"/>
              </a:rPr>
              <a:t>un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pò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arzigogolato</a:t>
            </a:r>
            <a:endParaRPr lang="de-CH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1731823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0104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>
                <a:latin typeface="+mn-lt"/>
              </a:rPr>
              <a:t>Documentazione</a:t>
            </a:r>
            <a:r>
              <a:rPr lang="en-GB" dirty="0">
                <a:latin typeface="+mn-lt"/>
              </a:rPr>
              <a:t> DDPS - 2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95736" y="1556791"/>
            <a:ext cx="5976664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5000"/>
              </a:spcBef>
            </a:pPr>
            <a:r>
              <a:rPr lang="de-CH" b="1" dirty="0" err="1">
                <a:sym typeface="Wingdings" panose="05000000000000000000" pitchFamily="2" charset="2"/>
              </a:rPr>
              <a:t>Regolamento</a:t>
            </a:r>
            <a:r>
              <a:rPr lang="de-CH" b="1" dirty="0">
                <a:sym typeface="Wingdings" panose="05000000000000000000" pitchFamily="2" charset="2"/>
              </a:rPr>
              <a:t> 27.219: </a:t>
            </a:r>
            <a:r>
              <a:rPr lang="de-CH" b="1" dirty="0" err="1">
                <a:sym typeface="Wingdings" panose="05000000000000000000" pitchFamily="2" charset="2"/>
              </a:rPr>
              <a:t>Manualetto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tecnico</a:t>
            </a:r>
            <a:endParaRPr lang="de-CH" b="1" dirty="0">
              <a:sym typeface="Wingdings" panose="05000000000000000000" pitchFamily="2" charset="2"/>
            </a:endParaRPr>
          </a:p>
          <a:p>
            <a:pPr marL="0" indent="0"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 </a:t>
            </a:r>
            <a:r>
              <a:rPr lang="de-CH" b="1" dirty="0" err="1">
                <a:sym typeface="Wingdings" panose="05000000000000000000" pitchFamily="2" charset="2"/>
              </a:rPr>
              <a:t>Valida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base</a:t>
            </a:r>
            <a:r>
              <a:rPr lang="de-CH" b="1" dirty="0">
                <a:sym typeface="Wingdings" panose="05000000000000000000" pitchFamily="2" charset="2"/>
              </a:rPr>
              <a:t> per i </a:t>
            </a:r>
            <a:r>
              <a:rPr lang="de-CH" b="1" dirty="0" err="1">
                <a:sym typeface="Wingdings" panose="05000000000000000000" pitchFamily="2" charset="2"/>
              </a:rPr>
              <a:t>partecipanti</a:t>
            </a:r>
            <a:r>
              <a:rPr lang="de-CH" b="1" dirty="0">
                <a:sym typeface="Wingdings" panose="05000000000000000000" pitchFamily="2" charset="2"/>
              </a:rPr>
              <a:t> e i </a:t>
            </a:r>
            <a:r>
              <a:rPr lang="de-CH" b="1" dirty="0" err="1">
                <a:sym typeface="Wingdings" panose="05000000000000000000" pitchFamily="2" charset="2"/>
              </a:rPr>
              <a:t>monitori</a:t>
            </a:r>
            <a:r>
              <a:rPr lang="de-CH" b="1" dirty="0">
                <a:sym typeface="Wingdings" panose="05000000000000000000" pitchFamily="2" charset="2"/>
              </a:rPr>
              <a:t>, </a:t>
            </a:r>
            <a:r>
              <a:rPr lang="de-CH" b="1" dirty="0" err="1">
                <a:sym typeface="Wingdings" panose="05000000000000000000" pitchFamily="2" charset="2"/>
              </a:rPr>
              <a:t>va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però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sfruttato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attivamente</a:t>
            </a:r>
            <a:endParaRPr lang="de-CH" b="1" dirty="0">
              <a:sym typeface="Wingdings" panose="05000000000000000000" pitchFamily="2" charset="2"/>
            </a:endParaRPr>
          </a:p>
        </p:txBody>
      </p:sp>
      <p:sp>
        <p:nvSpPr>
          <p:cNvPr id="9" name="Rettangolo 1"/>
          <p:cNvSpPr/>
          <p:nvPr/>
        </p:nvSpPr>
        <p:spPr>
          <a:xfrm>
            <a:off x="3131840" y="2780927"/>
            <a:ext cx="56166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Schema 10.095: Piano/Checklist per </a:t>
            </a:r>
            <a:r>
              <a:rPr lang="de-CH" b="1" dirty="0" err="1">
                <a:sym typeface="Wingdings" panose="05000000000000000000" pitchFamily="2" charset="2"/>
              </a:rPr>
              <a:t>preparare</a:t>
            </a:r>
            <a:r>
              <a:rPr lang="de-CH" b="1" dirty="0">
                <a:sym typeface="Wingdings" panose="05000000000000000000" pitchFamily="2" charset="2"/>
              </a:rPr>
              <a:t> le </a:t>
            </a:r>
            <a:r>
              <a:rPr lang="de-CH" b="1" dirty="0" err="1">
                <a:sym typeface="Wingdings" panose="05000000000000000000" pitchFamily="2" charset="2"/>
              </a:rPr>
              <a:t>lezioni</a:t>
            </a:r>
            <a:endParaRPr lang="de-CH" b="1" dirty="0">
              <a:sym typeface="Wingdings" panose="05000000000000000000" pitchFamily="2" charset="2"/>
            </a:endParaRPr>
          </a:p>
          <a:p>
            <a:pPr marL="285750" indent="-285750">
              <a:spcBef>
                <a:spcPct val="25000"/>
              </a:spcBef>
              <a:buFont typeface="Wingdings"/>
              <a:buChar char="à"/>
            </a:pPr>
            <a:r>
              <a:rPr lang="de-CH" b="1" dirty="0" err="1">
                <a:sym typeface="Wingdings" panose="05000000000000000000" pitchFamily="2" charset="2"/>
              </a:rPr>
              <a:t>Utilizzabile</a:t>
            </a:r>
            <a:r>
              <a:rPr lang="de-CH" b="1" dirty="0">
                <a:sym typeface="Wingdings" panose="05000000000000000000" pitchFamily="2" charset="2"/>
              </a:rPr>
              <a:t>, </a:t>
            </a:r>
            <a:r>
              <a:rPr lang="de-CH" b="1" dirty="0" err="1">
                <a:sym typeface="Wingdings" panose="05000000000000000000" pitchFamily="2" charset="2"/>
              </a:rPr>
              <a:t>anche</a:t>
            </a:r>
            <a:r>
              <a:rPr lang="de-CH" b="1" dirty="0">
                <a:sym typeface="Wingdings" panose="05000000000000000000" pitchFamily="2" charset="2"/>
              </a:rPr>
              <a:t> se è in </a:t>
            </a:r>
            <a:r>
              <a:rPr lang="de-CH" b="1" dirty="0" err="1">
                <a:sym typeface="Wingdings" panose="05000000000000000000" pitchFamily="2" charset="2"/>
              </a:rPr>
              <a:t>pdf</a:t>
            </a:r>
            <a:endParaRPr lang="de-CH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1620000" cy="2346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1620000" cy="2285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ttangolo 1"/>
          <p:cNvSpPr/>
          <p:nvPr/>
        </p:nvSpPr>
        <p:spPr>
          <a:xfrm>
            <a:off x="4283968" y="4293096"/>
            <a:ext cx="352839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 </a:t>
            </a:r>
            <a:r>
              <a:rPr lang="de-CH" b="1" dirty="0" err="1">
                <a:sym typeface="Wingdings" panose="05000000000000000000" pitchFamily="2" charset="2"/>
              </a:rPr>
              <a:t>Fogli</a:t>
            </a:r>
            <a:r>
              <a:rPr lang="de-CH" b="1" dirty="0">
                <a:sym typeface="Wingdings" panose="05000000000000000000" pitchFamily="2" charset="2"/>
              </a:rPr>
              <a:t> di stand</a:t>
            </a:r>
          </a:p>
          <a:p>
            <a:pPr marL="0" indent="0"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 </a:t>
            </a:r>
            <a:r>
              <a:rPr lang="de-CH" b="1" dirty="0" err="1">
                <a:sym typeface="Wingdings" panose="05000000000000000000" pitchFamily="2" charset="2"/>
              </a:rPr>
              <a:t>Domande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dei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test</a:t>
            </a:r>
            <a:endParaRPr lang="de-CH" b="1" dirty="0">
              <a:sym typeface="Wingdings" panose="05000000000000000000" pitchFamily="2" charset="2"/>
            </a:endParaRPr>
          </a:p>
          <a:p>
            <a:pPr marL="0" indent="0"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 </a:t>
            </a:r>
            <a:r>
              <a:rPr lang="de-CH" b="1" dirty="0" err="1">
                <a:sym typeface="Wingdings" panose="05000000000000000000" pitchFamily="2" charset="2"/>
              </a:rPr>
              <a:t>Foglio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risposta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test</a:t>
            </a:r>
            <a:endParaRPr lang="de-CH" b="1" dirty="0">
              <a:sym typeface="Wingdings" panose="05000000000000000000" pitchFamily="2" charset="2"/>
            </a:endParaRPr>
          </a:p>
          <a:p>
            <a:pPr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 </a:t>
            </a:r>
            <a:r>
              <a:rPr lang="de-CH" b="1" dirty="0" err="1">
                <a:sym typeface="Wingdings" panose="05000000000000000000" pitchFamily="2" charset="2"/>
              </a:rPr>
              <a:t>Griglia</a:t>
            </a:r>
            <a:r>
              <a:rPr lang="de-CH" b="1" dirty="0">
                <a:sym typeface="Wingdings" panose="05000000000000000000" pitchFamily="2" charset="2"/>
              </a:rPr>
              <a:t> di </a:t>
            </a:r>
            <a:r>
              <a:rPr lang="de-CH" b="1" dirty="0" err="1">
                <a:sym typeface="Wingdings" panose="05000000000000000000" pitchFamily="2" charset="2"/>
              </a:rPr>
              <a:t>correzione</a:t>
            </a:r>
            <a:r>
              <a:rPr lang="de-CH" b="1" dirty="0">
                <a:sym typeface="Wingdings" panose="05000000000000000000" pitchFamily="2" charset="2"/>
              </a:rPr>
              <a:t> del </a:t>
            </a:r>
            <a:r>
              <a:rPr lang="de-CH" b="1" dirty="0" err="1">
                <a:sym typeface="Wingdings" panose="05000000000000000000" pitchFamily="2" charset="2"/>
              </a:rPr>
              <a:t>test</a:t>
            </a:r>
            <a:endParaRPr lang="de-CH" b="1" dirty="0">
              <a:sym typeface="Wingdings" panose="05000000000000000000" pitchFamily="2" charset="2"/>
            </a:endParaRPr>
          </a:p>
          <a:p>
            <a:pPr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 Schema di </a:t>
            </a:r>
            <a:r>
              <a:rPr lang="de-CH" b="1" dirty="0" err="1">
                <a:sym typeface="Wingdings" panose="05000000000000000000" pitchFamily="2" charset="2"/>
              </a:rPr>
              <a:t>correzione</a:t>
            </a:r>
            <a:r>
              <a:rPr lang="de-CH" b="1" dirty="0">
                <a:sym typeface="Wingdings" panose="05000000000000000000" pitchFamily="2" charset="2"/>
              </a:rPr>
              <a:t> Fass90</a:t>
            </a:r>
          </a:p>
          <a:p>
            <a:pPr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 </a:t>
            </a:r>
            <a:r>
              <a:rPr lang="de-CH" b="1" dirty="0" err="1">
                <a:sym typeface="Wingdings" panose="05000000000000000000" pitchFamily="2" charset="2"/>
              </a:rPr>
              <a:t>Sciablone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con</a:t>
            </a:r>
            <a:r>
              <a:rPr lang="de-CH" b="1" dirty="0">
                <a:sym typeface="Wingdings" panose="05000000000000000000" pitchFamily="2" charset="2"/>
              </a:rPr>
              <a:t> </a:t>
            </a:r>
            <a:r>
              <a:rPr lang="de-CH" b="1" dirty="0" err="1">
                <a:sym typeface="Wingdings" panose="05000000000000000000" pitchFamily="2" charset="2"/>
              </a:rPr>
              <a:t>immagine</a:t>
            </a:r>
            <a:r>
              <a:rPr lang="de-CH" b="1" dirty="0">
                <a:sym typeface="Wingdings" panose="05000000000000000000" pitchFamily="2" charset="2"/>
              </a:rPr>
              <a:t> di </a:t>
            </a:r>
            <a:r>
              <a:rPr lang="de-CH" b="1" dirty="0" err="1">
                <a:sym typeface="Wingdings" panose="05000000000000000000" pitchFamily="2" charset="2"/>
              </a:rPr>
              <a:t>mira</a:t>
            </a:r>
            <a:endParaRPr lang="de-CH" b="1" dirty="0">
              <a:sym typeface="Wingdings" panose="05000000000000000000" pitchFamily="2" charset="2"/>
            </a:endParaRPr>
          </a:p>
          <a:p>
            <a:pPr>
              <a:spcBef>
                <a:spcPct val="25000"/>
              </a:spcBef>
            </a:pPr>
            <a:r>
              <a:rPr lang="de-CH" b="1" dirty="0">
                <a:sym typeface="Wingdings" panose="05000000000000000000" pitchFamily="2" charset="2"/>
              </a:rPr>
              <a:t> Poster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543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620000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Pianificare</a:t>
            </a:r>
            <a:r>
              <a:rPr lang="en-GB" kern="1200" dirty="0"/>
              <a:t> </a:t>
            </a:r>
            <a:r>
              <a:rPr lang="en-GB" kern="1200" dirty="0" err="1"/>
              <a:t>usando</a:t>
            </a:r>
            <a:r>
              <a:rPr lang="en-GB" kern="1200" dirty="0"/>
              <a:t> </a:t>
            </a:r>
            <a:r>
              <a:rPr lang="en-GB" kern="1200" dirty="0" err="1"/>
              <a:t>il</a:t>
            </a:r>
            <a:r>
              <a:rPr lang="en-GB" kern="1200" dirty="0"/>
              <a:t> </a:t>
            </a:r>
            <a:r>
              <a:rPr lang="en-GB" i="1" kern="1200" dirty="0" err="1"/>
              <a:t>picasso</a:t>
            </a:r>
            <a:r>
              <a:rPr lang="en-GB" i="1" kern="1200" dirty="0"/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1338"/>
            <a:ext cx="709930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3322243" y="4599068"/>
            <a:ext cx="5603951" cy="1539389"/>
            <a:chOff x="3563888" y="4920118"/>
            <a:chExt cx="5243911" cy="1419741"/>
          </a:xfrm>
          <a:solidFill>
            <a:schemeClr val="bg1"/>
          </a:solidFill>
        </p:grpSpPr>
        <p:sp>
          <p:nvSpPr>
            <p:cNvPr id="6" name="Abgerundetes Rechteck 23"/>
            <p:cNvSpPr/>
            <p:nvPr/>
          </p:nvSpPr>
          <p:spPr>
            <a:xfrm>
              <a:off x="3563888" y="5109031"/>
              <a:ext cx="5123261" cy="1077912"/>
            </a:xfrm>
            <a:prstGeom prst="roundRect">
              <a:avLst/>
            </a:prstGeom>
            <a:grp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/>
            </a:p>
          </p:txBody>
        </p:sp>
        <p:sp>
          <p:nvSpPr>
            <p:cNvPr id="7" name="Text Box 133"/>
            <p:cNvSpPr txBox="1">
              <a:spLocks noChangeArrowheads="1"/>
            </p:cNvSpPr>
            <p:nvPr/>
          </p:nvSpPr>
          <p:spPr bwMode="auto">
            <a:xfrm>
              <a:off x="3636243" y="5119283"/>
              <a:ext cx="5051253" cy="12205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93675" indent="-179388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marL="14287" indent="0">
                <a:defRPr/>
              </a:pPr>
              <a:r>
                <a:rPr lang="it-CH" sz="1600" b="1" u="sng" dirty="0">
                  <a:solidFill>
                    <a:srgbClr val="CC00CC"/>
                  </a:solidFill>
                  <a:latin typeface="Arial" charset="0"/>
                </a:rPr>
                <a:t>Provare:</a:t>
              </a:r>
            </a:p>
            <a:p>
              <a:pPr>
                <a:buFontTx/>
                <a:buChar char="•"/>
                <a:defRPr/>
              </a:pPr>
              <a:r>
                <a:rPr lang="it-CH" sz="1600" b="1" dirty="0">
                  <a:solidFill>
                    <a:srgbClr val="CC00CC"/>
                  </a:solidFill>
                  <a:latin typeface="Arial" charset="0"/>
                </a:rPr>
                <a:t>Pianificare in modo indicativo il proprio Corso GT.</a:t>
              </a:r>
            </a:p>
            <a:p>
              <a:pPr>
                <a:buFontTx/>
                <a:buChar char="•"/>
                <a:defRPr/>
              </a:pPr>
              <a:r>
                <a:rPr lang="it-CH" sz="1600" b="1" dirty="0">
                  <a:solidFill>
                    <a:srgbClr val="CC00CC"/>
                  </a:solidFill>
                  <a:latin typeface="Arial" charset="0"/>
                </a:rPr>
                <a:t>Inserire i blocchi principali: Teoria, Tiro, SP, Pause/pranzi, …</a:t>
              </a:r>
            </a:p>
            <a:p>
              <a:pPr>
                <a:buFontTx/>
                <a:buChar char="•"/>
                <a:defRPr/>
              </a:pPr>
              <a:endParaRPr lang="it-CH" sz="1600" b="1" dirty="0">
                <a:solidFill>
                  <a:srgbClr val="CC00CC"/>
                </a:solidFill>
                <a:latin typeface="Arial" charset="0"/>
              </a:endParaRPr>
            </a:p>
          </p:txBody>
        </p:sp>
        <p:sp>
          <p:nvSpPr>
            <p:cNvPr id="8" name="Rechteck 76"/>
            <p:cNvSpPr>
              <a:spLocks noChangeArrowheads="1"/>
            </p:cNvSpPr>
            <p:nvPr/>
          </p:nvSpPr>
          <p:spPr bwMode="auto">
            <a:xfrm>
              <a:off x="8396637" y="4920118"/>
              <a:ext cx="411162" cy="554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it-IT" sz="3600" b="1">
                  <a:solidFill>
                    <a:srgbClr val="CC00CC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  <a:sym typeface="Wingdings" pitchFamily="2" charset="2"/>
                </a:rPr>
                <a:t></a:t>
              </a:r>
              <a:endParaRPr lang="de-CH" sz="3600">
                <a:solidFill>
                  <a:srgbClr val="CC00CC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4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3850"/>
            <a:ext cx="7620000" cy="571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CH" dirty="0"/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1763713" y="1828800"/>
            <a:ext cx="60944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7900988" algn="r"/>
              </a:tabLst>
            </a:pPr>
            <a:r>
              <a:rPr lang="en-GB" sz="8000" i="1">
                <a:latin typeface="Arial" charset="0"/>
              </a:rPr>
              <a:t>Grazie Mille</a:t>
            </a:r>
          </a:p>
          <a:p>
            <a:pPr algn="ctr">
              <a:spcBef>
                <a:spcPct val="20000"/>
              </a:spcBef>
              <a:tabLst>
                <a:tab pos="7900988" algn="r"/>
              </a:tabLst>
            </a:pPr>
            <a:r>
              <a:rPr lang="en-GB" sz="8000" i="1">
                <a:latin typeface="Arial" charset="0"/>
              </a:rPr>
              <a:t>Domande ?</a:t>
            </a:r>
          </a:p>
          <a:p>
            <a:pPr algn="ctr">
              <a:spcBef>
                <a:spcPct val="20000"/>
              </a:spcBef>
              <a:tabLst>
                <a:tab pos="7900988" algn="r"/>
              </a:tabLst>
            </a:pPr>
            <a:endParaRPr lang="en-GB" sz="44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4624"/>
            <a:ext cx="7758207" cy="11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kern="1200" dirty="0" err="1"/>
              <a:t>Scadenziario</a:t>
            </a:r>
            <a:endParaRPr lang="en-GB" kern="12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520" y="1534264"/>
            <a:ext cx="86298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Termini personalizzati per ogni attività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CH" sz="1600" dirty="0">
                <a:latin typeface="+mn-lt"/>
              </a:rPr>
              <a:t>Checklist di controllo e pendenze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de-CH" sz="1600" dirty="0">
                <a:latin typeface="+mn-lt"/>
              </a:rPr>
              <a:t>R</a:t>
            </a:r>
            <a:r>
              <a:rPr lang="it-CH" sz="1600" dirty="0" err="1">
                <a:latin typeface="+mn-lt"/>
              </a:rPr>
              <a:t>eferenza</a:t>
            </a:r>
            <a:r>
              <a:rPr lang="it-CH" sz="1600" dirty="0">
                <a:latin typeface="+mn-lt"/>
              </a:rPr>
              <a:t>: </a:t>
            </a:r>
            <a:r>
              <a:rPr lang="it-CH" sz="1600" dirty="0" err="1">
                <a:latin typeface="+mn-lt"/>
              </a:rPr>
              <a:t>Regl</a:t>
            </a:r>
            <a:r>
              <a:rPr lang="it-CH" sz="1600" dirty="0">
                <a:latin typeface="+mn-lt"/>
              </a:rPr>
              <a:t>. 27.125.01i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A968020-1630-4B1C-BA6C-8AE8CB78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732543"/>
            <a:ext cx="8405564" cy="31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1294</Words>
  <Application>Microsoft Office PowerPoint</Application>
  <PresentationFormat>Bildschirmpräsentation (4:3)</PresentationFormat>
  <Paragraphs>341</Paragraphs>
  <Slides>26</Slides>
  <Notes>0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  <vt:variant>
        <vt:lpstr>Zielgruppenorientierte Präsentationen</vt:lpstr>
      </vt:variant>
      <vt:variant>
        <vt:i4>6</vt:i4>
      </vt:variant>
    </vt:vector>
  </HeadingPairs>
  <TitlesOfParts>
    <vt:vector size="33" baseType="lpstr">
      <vt:lpstr>Tema di Office</vt:lpstr>
      <vt:lpstr>PowerPoint-Präsentation</vt:lpstr>
      <vt:lpstr>Contenuti</vt:lpstr>
      <vt:lpstr>Le fasi della pianificazione </vt:lpstr>
      <vt:lpstr>Planning: questo puzzle</vt:lpstr>
      <vt:lpstr>Documentazione DDPS - 1</vt:lpstr>
      <vt:lpstr>Documentazione DDPS - 2</vt:lpstr>
      <vt:lpstr>Pianificare usando il picasso </vt:lpstr>
      <vt:lpstr>PowerPoint-Präsentation</vt:lpstr>
      <vt:lpstr>Scadenziario</vt:lpstr>
      <vt:lpstr>Attività GT</vt:lpstr>
      <vt:lpstr>Premi per i GT</vt:lpstr>
      <vt:lpstr>Il macro obiettivo</vt:lpstr>
      <vt:lpstr>Struttura della stagione</vt:lpstr>
      <vt:lpstr>Pianificazione dell’attività</vt:lpstr>
      <vt:lpstr>Macrociclo: pianificazione annuale</vt:lpstr>
      <vt:lpstr>Mesociclo 1: pianificazione del CGT</vt:lpstr>
      <vt:lpstr>Mesociclo 2: pianificazione del CS</vt:lpstr>
      <vt:lpstr>Microciclo: pianificazione di dettaglio</vt:lpstr>
      <vt:lpstr>Esempio di piano giornaliero</vt:lpstr>
      <vt:lpstr>Stima del numero di funzionari</vt:lpstr>
      <vt:lpstr>PowerPoint-Präsentation</vt:lpstr>
      <vt:lpstr>Equipaggiamento</vt:lpstr>
      <vt:lpstr>Strutture</vt:lpstr>
      <vt:lpstr>Budget – 1/3</vt:lpstr>
      <vt:lpstr>Budget – 2/3</vt:lpstr>
      <vt:lpstr>Budget – 3/3</vt:lpstr>
      <vt:lpstr>Condizioni quadro</vt:lpstr>
      <vt:lpstr>Obiettivi</vt:lpstr>
      <vt:lpstr>Pianificazione temporale</vt:lpstr>
      <vt:lpstr>Risorse umane</vt:lpstr>
      <vt:lpstr>Logistica</vt:lpstr>
      <vt:lpstr>Budget</vt:lpstr>
    </vt:vector>
  </TitlesOfParts>
  <Company>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Norman Gobbi</dc:creator>
  <cp:lastModifiedBy>Enrico</cp:lastModifiedBy>
  <cp:revision>139</cp:revision>
  <cp:lastPrinted>2015-02-04T15:13:54Z</cp:lastPrinted>
  <dcterms:created xsi:type="dcterms:W3CDTF">2005-12-26T16:45:19Z</dcterms:created>
  <dcterms:modified xsi:type="dcterms:W3CDTF">2021-12-31T12:23:08Z</dcterms:modified>
</cp:coreProperties>
</file>