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338" r:id="rId2"/>
    <p:sldId id="259" r:id="rId3"/>
    <p:sldId id="349" r:id="rId4"/>
    <p:sldId id="288" r:id="rId5"/>
    <p:sldId id="339" r:id="rId6"/>
    <p:sldId id="287" r:id="rId7"/>
    <p:sldId id="357" r:id="rId8"/>
    <p:sldId id="279" r:id="rId9"/>
    <p:sldId id="358" r:id="rId10"/>
    <p:sldId id="353" r:id="rId11"/>
    <p:sldId id="328" r:id="rId12"/>
    <p:sldId id="330" r:id="rId13"/>
    <p:sldId id="340" r:id="rId14"/>
    <p:sldId id="341" r:id="rId15"/>
    <p:sldId id="350" r:id="rId16"/>
    <p:sldId id="316" r:id="rId17"/>
    <p:sldId id="321" r:id="rId18"/>
    <p:sldId id="319" r:id="rId19"/>
    <p:sldId id="343" r:id="rId20"/>
    <p:sldId id="351" r:id="rId21"/>
    <p:sldId id="274" r:id="rId22"/>
    <p:sldId id="345" r:id="rId23"/>
    <p:sldId id="346" r:id="rId24"/>
    <p:sldId id="347" r:id="rId25"/>
  </p:sldIdLst>
  <p:sldSz cx="9144000" cy="6858000" type="screen4x3"/>
  <p:notesSz cx="6858000" cy="9144000"/>
  <p:custDataLst>
    <p:tags r:id="rId27"/>
  </p:custDataLst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15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33CCCC"/>
    <a:srgbClr val="FF9999"/>
    <a:srgbClr val="FFFF66"/>
    <a:srgbClr val="99FF99"/>
    <a:srgbClr val="FF99FF"/>
    <a:srgbClr val="99CCFF"/>
    <a:srgbClr val="0000FF"/>
    <a:srgbClr val="008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2279" autoAdjust="0"/>
    <p:restoredTop sz="94344" autoAdjust="0"/>
  </p:normalViewPr>
  <p:slideViewPr>
    <p:cSldViewPr showGuides="1">
      <p:cViewPr varScale="1">
        <p:scale>
          <a:sx n="80" d="100"/>
          <a:sy n="80" d="100"/>
        </p:scale>
        <p:origin x="-1301" y="-67"/>
      </p:cViewPr>
      <p:guideLst>
        <p:guide orient="horz" pos="211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t-IT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t-IT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2227611-829F-4E59-932F-5D188C208EC1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738422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7611-829F-4E59-932F-5D188C208EC1}" type="slidenum">
              <a:rPr lang="it-IT" smtClean="0"/>
              <a:pPr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27727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Il messaggio deve</a:t>
            </a:r>
            <a:r>
              <a:rPr lang="it-CH" baseline="0" dirty="0"/>
              <a:t> essere creato tenendo in considerazione tutti questi elementi e dell’influsso che hanno sul giovane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7611-829F-4E59-932F-5D188C208EC1}" type="slidenum">
              <a:rPr lang="it-IT" smtClean="0"/>
              <a:pPr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7186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Il messaggio deve</a:t>
            </a:r>
            <a:r>
              <a:rPr lang="it-CH" baseline="0" dirty="0"/>
              <a:t> essere creato tenendo in considerazione tutti questi elementi e dell’influsso che hanno sul giovane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7611-829F-4E59-932F-5D188C208EC1}" type="slidenum">
              <a:rPr lang="it-IT" smtClean="0"/>
              <a:pPr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71864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Il messaggio deve</a:t>
            </a:r>
            <a:r>
              <a:rPr lang="it-CH" baseline="0" dirty="0"/>
              <a:t> essere creato tenendo in considerazione tutti questi elementi e dell’influsso che hanno sul giovane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7611-829F-4E59-932F-5D188C208EC1}" type="slidenum">
              <a:rPr lang="it-IT" smtClean="0"/>
              <a:pPr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7186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Il messaggio deve</a:t>
            </a:r>
            <a:r>
              <a:rPr lang="it-CH" baseline="0" dirty="0"/>
              <a:t> essere creato tenendo in considerazione tutti questi elementi e dell’influsso che hanno sul giovane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7611-829F-4E59-932F-5D188C208EC1}" type="slidenum">
              <a:rPr lang="it-IT" smtClean="0"/>
              <a:pPr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87186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Quali immagini utilizzare</a:t>
            </a:r>
            <a:r>
              <a:rPr lang="it-CH" baseline="0" dirty="0"/>
              <a:t> e quali no.</a:t>
            </a:r>
          </a:p>
          <a:p>
            <a:r>
              <a:rPr lang="it-CH" baseline="0" dirty="0"/>
              <a:t>In che contesto utilizzare che immagine</a:t>
            </a:r>
            <a:endParaRPr lang="it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7611-829F-4E59-932F-5D188C208EC1}" type="slidenum">
              <a:rPr lang="it-IT" smtClean="0"/>
              <a:pPr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07157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CH" dirty="0"/>
              <a:t> Quick Response Code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227611-829F-4E59-932F-5D188C208EC1}" type="slidenum">
              <a:rPr lang="it-IT" smtClean="0"/>
              <a:pPr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9148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pPr lvl="0"/>
            <a:r>
              <a:rPr lang="it-IT" noProof="0"/>
              <a:t>Fare clic per modificare lo stile del titolo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it-IT" noProof="0"/>
              <a:t>Fare clic per modificare lo stile del sottotitolo dello schema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597650"/>
            <a:ext cx="2133600" cy="260350"/>
          </a:xfrm>
        </p:spPr>
        <p:txBody>
          <a:bodyPr/>
          <a:lstStyle>
            <a:lvl1pPr>
              <a:defRPr/>
            </a:lvl1pPr>
          </a:lstStyle>
          <a:p>
            <a:fld id="{BE59BB79-6295-4B90-9E7A-45BEA2DDBD1D}" type="datetime1">
              <a:rPr lang="it-CH" smtClean="0"/>
              <a:t>06.02.2022</a:t>
            </a:fld>
            <a:endParaRPr lang="it-IT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597650"/>
            <a:ext cx="2895600" cy="260350"/>
          </a:xfrm>
        </p:spPr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DE2CEAD-F827-4515-8699-85E60FD4611A}" type="slidenum">
              <a:rPr lang="it-IT"/>
              <a:pPr/>
              <a:t>‹Nr.›</a:t>
            </a:fld>
            <a:endParaRPr lang="it-IT"/>
          </a:p>
        </p:txBody>
      </p:sp>
      <p:pic>
        <p:nvPicPr>
          <p:cNvPr id="6151" name="Picture 7" descr="fts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15888"/>
            <a:ext cx="10604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6453188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1D63411-FE31-45CC-A31D-D2DD3E1AF1A0}" type="datetime1">
              <a:rPr lang="it-CH" smtClean="0"/>
              <a:t>06.02.2022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4B5E5-A7F4-46B8-8D87-57DDA728AE5B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9090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04025" y="115888"/>
            <a:ext cx="2232025" cy="6337300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7950" y="115888"/>
            <a:ext cx="6543675" cy="6337300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9B4AE79-4B45-4412-BE29-64F7E93ECFB7}" type="datetime1">
              <a:rPr lang="it-CH" smtClean="0"/>
              <a:t>06.02.2022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1F646E-7DFD-45FE-94E0-9CF52E74179C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07661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2DD089-B106-40B2-9ED4-21C9BF7A4093}" type="datetime1">
              <a:rPr lang="it-CH" smtClean="0"/>
              <a:t>06.02.2022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A0531D-9516-4076-BF47-7F4758971944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4128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3FDA580-41BE-4156-9B84-972ACCF65725}" type="datetime1">
              <a:rPr lang="it-CH" smtClean="0"/>
              <a:t>06.02.2022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657255-87C6-46FA-AD62-8B4BCD57C2C3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150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7950" y="1412875"/>
            <a:ext cx="43878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387850" cy="50403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3861281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7780B1-101D-4ACB-A52F-A0ED9355E755}" type="datetime1">
              <a:rPr lang="it-CH" smtClean="0"/>
              <a:t>06.02.2022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76898F-F9E6-42AD-92C5-0F408A93B4AB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9728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2221960-1B77-481E-B1E0-D36D0DBF282C}" type="datetime1">
              <a:rPr lang="it-CH" smtClean="0"/>
              <a:t>06.02.2022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16CB26-96DB-436A-A7A0-7C80C40E6C83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53923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380947-87A9-47E6-B55D-F98FDFE8DD42}" type="datetime1">
              <a:rPr lang="it-CH" smtClean="0"/>
              <a:t>06.02.2022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346985-80CC-4C07-A629-9D1324661309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3359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61710F-85DD-4CE4-8524-44662A64019D}" type="datetime1">
              <a:rPr lang="it-CH" smtClean="0"/>
              <a:t>06.02.2022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56BE42-C8D3-4503-9E98-214FEAC01817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665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CH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F097DBA-9DE8-49D1-9E29-FD72BCED43D1}" type="datetime1">
              <a:rPr lang="it-CH" smtClean="0"/>
              <a:t>06.02.2022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164A8-7444-446D-B04C-6BA8F89860C0}" type="slidenum">
              <a:rPr lang="it-IT"/>
              <a:pPr/>
              <a:t>‹Nr.›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620526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7950" y="115888"/>
            <a:ext cx="7777163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7950" y="1412875"/>
            <a:ext cx="8928100" cy="5040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97650"/>
            <a:ext cx="202565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fld id="{85BB6272-0275-4FD2-B025-A88A77DCB8E2}" type="datetime1">
              <a:rPr lang="it-CH" smtClean="0"/>
              <a:t>06.02.2022</a:t>
            </a:fld>
            <a:endParaRPr lang="it-IT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87675" y="65976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>
                <a:solidFill>
                  <a:schemeClr val="accent2"/>
                </a:solidFill>
              </a:defRPr>
            </a:lvl1pPr>
          </a:lstStyle>
          <a:p>
            <a:endParaRPr lang="it-IT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97650"/>
            <a:ext cx="2133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</a:defRPr>
            </a:lvl1pPr>
          </a:lstStyle>
          <a:p>
            <a:fld id="{9008ECA5-7AE7-4E3B-A495-2153AEAFC900}" type="slidenum">
              <a:rPr lang="it-IT"/>
              <a:pPr/>
              <a:t>‹Nr.›</a:t>
            </a:fld>
            <a:endParaRPr lang="it-IT"/>
          </a:p>
        </p:txBody>
      </p:sp>
      <p:pic>
        <p:nvPicPr>
          <p:cNvPr id="1031" name="Picture 7" descr="ftst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5600" y="115888"/>
            <a:ext cx="1060450" cy="1081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0" y="1268413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6453188"/>
            <a:ext cx="9144000" cy="14446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it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Font typeface="Wingdings" pitchFamily="2" charset="2"/>
        <a:buChar char="è"/>
        <a:defRPr sz="2600">
          <a:solidFill>
            <a:schemeClr val="accent2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SzPct val="75000"/>
        <a:buFont typeface="Arial" charset="0"/>
        <a:buChar char="►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0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tst.ch/sites/default/files/mailsocieta.xls" TargetMode="External"/><Relationship Id="rId2" Type="http://schemas.openxmlformats.org/officeDocument/2006/relationships/hyperlink" Target="http://www.ti.ch/comuni" TargetMode="Externa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microsoft.com/office/2007/relationships/hdphoto" Target="../media/hdphoto1.wdp"/><Relationship Id="rId7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9.png"/><Relationship Id="rId5" Type="http://schemas.openxmlformats.org/officeDocument/2006/relationships/image" Target="../media/image5.png"/><Relationship Id="rId10" Type="http://schemas.openxmlformats.org/officeDocument/2006/relationships/image" Target="../media/image8.png"/><Relationship Id="rId4" Type="http://schemas.openxmlformats.org/officeDocument/2006/relationships/image" Target="../media/image4.png"/><Relationship Id="rId9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1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1026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323850"/>
            <a:ext cx="7620000" cy="5715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it-CH" i="1">
              <a:solidFill>
                <a:schemeClr val="tx1"/>
              </a:solidFill>
            </a:endParaRPr>
          </a:p>
        </p:txBody>
      </p:sp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51520" y="2049463"/>
            <a:ext cx="864096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de-CH" sz="8000" dirty="0">
                <a:latin typeface="Arial Black" pitchFamily="34" charset="0"/>
              </a:rPr>
              <a:t>Marketing</a:t>
            </a:r>
          </a:p>
        </p:txBody>
      </p:sp>
      <p:sp>
        <p:nvSpPr>
          <p:cNvPr id="4" name="Rettangolo 3"/>
          <p:cNvSpPr/>
          <p:nvPr/>
        </p:nvSpPr>
        <p:spPr>
          <a:xfrm>
            <a:off x="179512" y="5517232"/>
            <a:ext cx="8784976" cy="92333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it-CH" sz="1800" dirty="0"/>
              <a:t>Non ci sono bacchette magiche, trucchi nascosti o segreti che possono portarti immediatamente al successo, ma con il tempo, l’energia e la determinazione, ci puoi arrivare. </a:t>
            </a:r>
            <a:r>
              <a:rPr lang="it-CH" sz="1200" dirty="0">
                <a:latin typeface="Arial Narrow" panose="020B0606020202030204" pitchFamily="34" charset="0"/>
              </a:rPr>
              <a:t>Darren </a:t>
            </a:r>
            <a:r>
              <a:rPr lang="it-CH" sz="1200" dirty="0" err="1">
                <a:latin typeface="Arial Narrow" panose="020B0606020202030204" pitchFamily="34" charset="0"/>
              </a:rPr>
              <a:t>Rowse</a:t>
            </a:r>
            <a:endParaRPr lang="it-CH" sz="1200" dirty="0">
              <a:effectLst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20350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rco 7177"/>
          <p:cNvSpPr/>
          <p:nvPr/>
        </p:nvSpPr>
        <p:spPr bwMode="auto">
          <a:xfrm rot="16200000">
            <a:off x="7416316" y="5049180"/>
            <a:ext cx="1296144" cy="1224136"/>
          </a:xfrm>
          <a:prstGeom prst="arc">
            <a:avLst>
              <a:gd name="adj1" fmla="val 13479526"/>
              <a:gd name="adj2" fmla="val 3336903"/>
            </a:avLst>
          </a:prstGeom>
          <a:noFill/>
          <a:ln w="76200" cap="flat" cmpd="sng" algn="ctr">
            <a:solidFill>
              <a:schemeClr val="tx1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CH" sz="2800" b="1" i="0" u="none" strike="noStrike" cap="none" normalizeH="0" baseline="0">
              <a:ln>
                <a:solidFill>
                  <a:schemeClr val="tx1"/>
                </a:solidFill>
                <a:prstDash val="lgDash"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sp>
        <p:nvSpPr>
          <p:cNvPr id="122" name="Rectangle 2"/>
          <p:cNvSpPr txBox="1">
            <a:spLocks noChangeArrowheads="1"/>
          </p:cNvSpPr>
          <p:nvPr/>
        </p:nvSpPr>
        <p:spPr bwMode="auto">
          <a:xfrm>
            <a:off x="228600" y="44624"/>
            <a:ext cx="7620000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dirty="0"/>
              <a:t>Marketing </a:t>
            </a:r>
            <a:r>
              <a:rPr lang="en-GB" dirty="0" err="1"/>
              <a:t>della</a:t>
            </a:r>
            <a:r>
              <a:rPr lang="en-GB" dirty="0"/>
              <a:t> </a:t>
            </a:r>
            <a:r>
              <a:rPr lang="en-GB" dirty="0" err="1"/>
              <a:t>società</a:t>
            </a:r>
            <a:endParaRPr lang="en-GB" dirty="0"/>
          </a:p>
        </p:txBody>
      </p:sp>
      <p:sp>
        <p:nvSpPr>
          <p:cNvPr id="107" name="Rectangle 16"/>
          <p:cNvSpPr>
            <a:spLocks noChangeArrowheads="1"/>
          </p:cNvSpPr>
          <p:nvPr/>
        </p:nvSpPr>
        <p:spPr bwMode="auto">
          <a:xfrm>
            <a:off x="899592" y="2276872"/>
            <a:ext cx="940493" cy="26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dirty="0" err="1">
                <a:latin typeface="+mj-lt"/>
              </a:rPr>
              <a:t>Istruzione</a:t>
            </a:r>
            <a:endParaRPr lang="de-CH" sz="1200" dirty="0">
              <a:latin typeface="+mj-lt"/>
            </a:endParaRPr>
          </a:p>
        </p:txBody>
      </p:sp>
      <p:sp>
        <p:nvSpPr>
          <p:cNvPr id="112" name="Rectangle 16"/>
          <p:cNvSpPr>
            <a:spLocks noChangeArrowheads="1"/>
          </p:cNvSpPr>
          <p:nvPr/>
        </p:nvSpPr>
        <p:spPr bwMode="auto">
          <a:xfrm>
            <a:off x="7812360" y="5733256"/>
            <a:ext cx="940493" cy="456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dirty="0" err="1">
                <a:latin typeface="+mj-lt"/>
              </a:rPr>
              <a:t>Potenziale</a:t>
            </a:r>
            <a:r>
              <a:rPr lang="de-CH" sz="1200" dirty="0">
                <a:latin typeface="+mj-lt"/>
              </a:rPr>
              <a:t> GT</a:t>
            </a:r>
          </a:p>
        </p:txBody>
      </p:sp>
      <p:grpSp>
        <p:nvGrpSpPr>
          <p:cNvPr id="123" name="Group 325"/>
          <p:cNvGrpSpPr>
            <a:grpSpLocks/>
          </p:cNvGrpSpPr>
          <p:nvPr/>
        </p:nvGrpSpPr>
        <p:grpSpPr bwMode="auto">
          <a:xfrm>
            <a:off x="8097687" y="5397504"/>
            <a:ext cx="184919" cy="324527"/>
            <a:chOff x="2099" y="2302"/>
            <a:chExt cx="336" cy="654"/>
          </a:xfrm>
        </p:grpSpPr>
        <p:grpSp>
          <p:nvGrpSpPr>
            <p:cNvPr id="124" name="Group 326"/>
            <p:cNvGrpSpPr>
              <a:grpSpLocks/>
            </p:cNvGrpSpPr>
            <p:nvPr/>
          </p:nvGrpSpPr>
          <p:grpSpPr bwMode="auto">
            <a:xfrm>
              <a:off x="2099" y="2550"/>
              <a:ext cx="336" cy="406"/>
              <a:chOff x="2099" y="2550"/>
              <a:chExt cx="336" cy="406"/>
            </a:xfrm>
          </p:grpSpPr>
          <p:sp>
            <p:nvSpPr>
              <p:cNvPr id="135" name="Rectangle 327"/>
              <p:cNvSpPr>
                <a:spLocks noChangeArrowheads="1"/>
              </p:cNvSpPr>
              <p:nvPr/>
            </p:nvSpPr>
            <p:spPr bwMode="auto">
              <a:xfrm>
                <a:off x="2155" y="2550"/>
                <a:ext cx="221" cy="11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6" name="Rectangle 328"/>
              <p:cNvSpPr>
                <a:spLocks noChangeArrowheads="1"/>
              </p:cNvSpPr>
              <p:nvPr/>
            </p:nvSpPr>
            <p:spPr bwMode="auto">
              <a:xfrm>
                <a:off x="2099" y="2626"/>
                <a:ext cx="336" cy="33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7" name="Oval 329"/>
              <p:cNvSpPr>
                <a:spLocks noChangeArrowheads="1"/>
              </p:cNvSpPr>
              <p:nvPr/>
            </p:nvSpPr>
            <p:spPr bwMode="auto">
              <a:xfrm>
                <a:off x="2099" y="2550"/>
                <a:ext cx="119" cy="153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38" name="Oval 330"/>
              <p:cNvSpPr>
                <a:spLocks noChangeArrowheads="1"/>
              </p:cNvSpPr>
              <p:nvPr/>
            </p:nvSpPr>
            <p:spPr bwMode="auto">
              <a:xfrm>
                <a:off x="2310" y="2550"/>
                <a:ext cx="124" cy="14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34" name="Oval 331"/>
            <p:cNvSpPr>
              <a:spLocks noChangeArrowheads="1"/>
            </p:cNvSpPr>
            <p:nvPr/>
          </p:nvSpPr>
          <p:spPr bwMode="auto">
            <a:xfrm>
              <a:off x="2165" y="2302"/>
              <a:ext cx="208" cy="2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1763688" y="1988840"/>
            <a:ext cx="6768752" cy="3456384"/>
            <a:chOff x="1763688" y="1988840"/>
            <a:chExt cx="6768752" cy="3456384"/>
          </a:xfrm>
        </p:grpSpPr>
        <p:cxnSp>
          <p:nvCxnSpPr>
            <p:cNvPr id="161" name="Connettore 2 81"/>
            <p:cNvCxnSpPr/>
            <p:nvPr/>
          </p:nvCxnSpPr>
          <p:spPr bwMode="auto">
            <a:xfrm>
              <a:off x="1763688" y="2204864"/>
              <a:ext cx="5256584" cy="144016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52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54727" y="2024864"/>
              <a:ext cx="251413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80312" y="1988840"/>
              <a:ext cx="714573" cy="490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63" name="Rectangle 16"/>
            <p:cNvSpPr>
              <a:spLocks noChangeArrowheads="1"/>
            </p:cNvSpPr>
            <p:nvPr/>
          </p:nvSpPr>
          <p:spPr bwMode="auto">
            <a:xfrm>
              <a:off x="6876256" y="2492896"/>
              <a:ext cx="1656184" cy="2880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200" dirty="0">
                  <a:latin typeface="+mj-lt"/>
                </a:rPr>
                <a:t>Info per </a:t>
              </a:r>
              <a:r>
                <a:rPr lang="de-CH" sz="1200" dirty="0" err="1">
                  <a:latin typeface="+mj-lt"/>
                </a:rPr>
                <a:t>gli</a:t>
              </a:r>
              <a:r>
                <a:rPr lang="de-CH" sz="1200" dirty="0">
                  <a:latin typeface="+mj-lt"/>
                </a:rPr>
                <a:t> </a:t>
              </a:r>
              <a:r>
                <a:rPr lang="de-CH" sz="1200" dirty="0" err="1">
                  <a:latin typeface="+mj-lt"/>
                </a:rPr>
                <a:t>studenti</a:t>
              </a:r>
              <a:endParaRPr lang="de-CH" sz="1200" dirty="0">
                <a:latin typeface="+mj-lt"/>
              </a:endParaRPr>
            </a:p>
          </p:txBody>
        </p:sp>
        <p:cxnSp>
          <p:nvCxnSpPr>
            <p:cNvPr id="139" name="Connettore 2 81"/>
            <p:cNvCxnSpPr/>
            <p:nvPr/>
          </p:nvCxnSpPr>
          <p:spPr bwMode="auto">
            <a:xfrm>
              <a:off x="8316416" y="2852936"/>
              <a:ext cx="144016" cy="2592288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8" name="Gruppieren 7"/>
          <p:cNvGrpSpPr/>
          <p:nvPr/>
        </p:nvGrpSpPr>
        <p:grpSpPr>
          <a:xfrm>
            <a:off x="1619672" y="2708920"/>
            <a:ext cx="6048672" cy="3096344"/>
            <a:chOff x="1619672" y="2708920"/>
            <a:chExt cx="6048672" cy="3096344"/>
          </a:xfrm>
        </p:grpSpPr>
        <p:cxnSp>
          <p:nvCxnSpPr>
            <p:cNvPr id="150" name="Connettore 2 81"/>
            <p:cNvCxnSpPr/>
            <p:nvPr/>
          </p:nvCxnSpPr>
          <p:spPr bwMode="auto">
            <a:xfrm>
              <a:off x="1619672" y="2708920"/>
              <a:ext cx="576064" cy="1440160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57" name="Connettore 2 81"/>
            <p:cNvCxnSpPr/>
            <p:nvPr/>
          </p:nvCxnSpPr>
          <p:spPr bwMode="auto">
            <a:xfrm flipH="1" flipV="1">
              <a:off x="2699792" y="4653136"/>
              <a:ext cx="4968552" cy="1152128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69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4221088"/>
              <a:ext cx="572730" cy="5727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0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4077072"/>
              <a:ext cx="414310" cy="414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7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3573016"/>
              <a:ext cx="376436" cy="37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3" name="Rectangle 16"/>
            <p:cNvSpPr>
              <a:spLocks noChangeArrowheads="1"/>
            </p:cNvSpPr>
            <p:nvPr/>
          </p:nvSpPr>
          <p:spPr bwMode="auto">
            <a:xfrm>
              <a:off x="1979712" y="4725144"/>
              <a:ext cx="100811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200" dirty="0">
                  <a:latin typeface="+mj-lt"/>
                </a:rPr>
                <a:t>Info in </a:t>
              </a:r>
              <a:r>
                <a:rPr lang="de-CH" sz="1200" dirty="0" err="1">
                  <a:latin typeface="+mj-lt"/>
                </a:rPr>
                <a:t>internet</a:t>
              </a:r>
              <a:endParaRPr lang="de-CH" sz="1200" dirty="0">
                <a:latin typeface="+mj-lt"/>
              </a:endParaRPr>
            </a:p>
          </p:txBody>
        </p:sp>
      </p:grpSp>
      <p:sp>
        <p:nvSpPr>
          <p:cNvPr id="29" name="AutoShape 7" descr="LOGO-FCTI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sp>
        <p:nvSpPr>
          <p:cNvPr id="30" name="AutoShape 9" descr="Image result for ticino cart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CH"/>
          </a:p>
        </p:txBody>
      </p:sp>
      <p:grpSp>
        <p:nvGrpSpPr>
          <p:cNvPr id="6" name="Gruppieren 5"/>
          <p:cNvGrpSpPr/>
          <p:nvPr/>
        </p:nvGrpSpPr>
        <p:grpSpPr>
          <a:xfrm>
            <a:off x="323528" y="2708920"/>
            <a:ext cx="7416824" cy="3168352"/>
            <a:chOff x="323528" y="2708920"/>
            <a:chExt cx="7416824" cy="3168352"/>
          </a:xfrm>
        </p:grpSpPr>
        <p:cxnSp>
          <p:nvCxnSpPr>
            <p:cNvPr id="142" name="Connettore 2 81"/>
            <p:cNvCxnSpPr/>
            <p:nvPr/>
          </p:nvCxnSpPr>
          <p:spPr bwMode="auto">
            <a:xfrm flipH="1">
              <a:off x="971600" y="2708920"/>
              <a:ext cx="432048" cy="1728192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9592" y="2708920"/>
              <a:ext cx="251413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7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2852936"/>
              <a:ext cx="376436" cy="37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8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3568" y="4581128"/>
              <a:ext cx="553110" cy="41429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71" name="Rectangle 16"/>
            <p:cNvSpPr>
              <a:spLocks noChangeArrowheads="1"/>
            </p:cNvSpPr>
            <p:nvPr/>
          </p:nvSpPr>
          <p:spPr bwMode="auto">
            <a:xfrm>
              <a:off x="323528" y="5013176"/>
              <a:ext cx="1008112" cy="50405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200" dirty="0">
                  <a:latin typeface="+mj-lt"/>
                </a:rPr>
                <a:t>Info ai </a:t>
              </a:r>
              <a:r>
                <a:rPr lang="de-CH" sz="1200" dirty="0" err="1">
                  <a:latin typeface="+mj-lt"/>
                </a:rPr>
                <a:t>partecipanti</a:t>
              </a:r>
              <a:endParaRPr lang="de-CH" sz="1200" dirty="0">
                <a:latin typeface="+mj-lt"/>
              </a:endParaRPr>
            </a:p>
          </p:txBody>
        </p:sp>
        <p:cxnSp>
          <p:nvCxnSpPr>
            <p:cNvPr id="174" name="Connettore 2 81"/>
            <p:cNvCxnSpPr/>
            <p:nvPr/>
          </p:nvCxnSpPr>
          <p:spPr bwMode="auto">
            <a:xfrm flipH="1" flipV="1">
              <a:off x="1475656" y="5301208"/>
              <a:ext cx="6264696" cy="576064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53" name="Grafik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772816"/>
            <a:ext cx="576709" cy="576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Gruppieren 9"/>
          <p:cNvGrpSpPr/>
          <p:nvPr/>
        </p:nvGrpSpPr>
        <p:grpSpPr>
          <a:xfrm>
            <a:off x="1835696" y="2564904"/>
            <a:ext cx="5976664" cy="2736304"/>
            <a:chOff x="1835696" y="2564904"/>
            <a:chExt cx="5976664" cy="273630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518" y="3086812"/>
              <a:ext cx="567506" cy="5675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6" name="Connettore 2 81"/>
            <p:cNvCxnSpPr/>
            <p:nvPr/>
          </p:nvCxnSpPr>
          <p:spPr bwMode="auto">
            <a:xfrm>
              <a:off x="1835696" y="2564904"/>
              <a:ext cx="2202904" cy="620543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0" name="Connettore 2 81"/>
            <p:cNvCxnSpPr/>
            <p:nvPr/>
          </p:nvCxnSpPr>
          <p:spPr bwMode="auto">
            <a:xfrm flipH="1" flipV="1">
              <a:off x="4932040" y="3581924"/>
              <a:ext cx="2880320" cy="1719284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6377" y="2929182"/>
              <a:ext cx="279475" cy="2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" name="Gruppieren 8"/>
          <p:cNvGrpSpPr/>
          <p:nvPr/>
        </p:nvGrpSpPr>
        <p:grpSpPr>
          <a:xfrm>
            <a:off x="1763688" y="2636912"/>
            <a:ext cx="6048672" cy="2952328"/>
            <a:chOff x="1763688" y="2636912"/>
            <a:chExt cx="6048672" cy="2952328"/>
          </a:xfrm>
        </p:grpSpPr>
        <p:cxnSp>
          <p:nvCxnSpPr>
            <p:cNvPr id="38" name="Connettore 2 81"/>
            <p:cNvCxnSpPr/>
            <p:nvPr/>
          </p:nvCxnSpPr>
          <p:spPr bwMode="auto">
            <a:xfrm>
              <a:off x="1763688" y="2636912"/>
              <a:ext cx="6048672" cy="2952328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39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3768" y="2780928"/>
              <a:ext cx="376436" cy="37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7" name="Picture 7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9752" y="3068960"/>
              <a:ext cx="216024" cy="2160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1" name="Gruppieren 10"/>
          <p:cNvGrpSpPr/>
          <p:nvPr/>
        </p:nvGrpSpPr>
        <p:grpSpPr>
          <a:xfrm>
            <a:off x="1916088" y="2357264"/>
            <a:ext cx="6297724" cy="2927873"/>
            <a:chOff x="1916088" y="2357264"/>
            <a:chExt cx="6297724" cy="2927873"/>
          </a:xfrm>
        </p:grpSpPr>
        <p:grpSp>
          <p:nvGrpSpPr>
            <p:cNvPr id="41" name="Gruppieren 8"/>
            <p:cNvGrpSpPr/>
            <p:nvPr/>
          </p:nvGrpSpPr>
          <p:grpSpPr>
            <a:xfrm>
              <a:off x="6913265" y="2891648"/>
              <a:ext cx="214014" cy="393336"/>
              <a:chOff x="9900685" y="5729234"/>
              <a:chExt cx="214014" cy="393336"/>
            </a:xfrm>
          </p:grpSpPr>
          <p:sp>
            <p:nvSpPr>
              <p:cNvPr id="42" name="Oval 340"/>
              <p:cNvSpPr>
                <a:spLocks noChangeArrowheads="1"/>
              </p:cNvSpPr>
              <p:nvPr/>
            </p:nvSpPr>
            <p:spPr bwMode="auto">
              <a:xfrm>
                <a:off x="9943360" y="5729234"/>
                <a:ext cx="130574" cy="135322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43" name="Group 341"/>
              <p:cNvGrpSpPr>
                <a:grpSpLocks/>
              </p:cNvGrpSpPr>
              <p:nvPr/>
            </p:nvGrpSpPr>
            <p:grpSpPr bwMode="auto">
              <a:xfrm>
                <a:off x="9900685" y="5878990"/>
                <a:ext cx="214014" cy="243580"/>
                <a:chOff x="2173" y="2731"/>
                <a:chExt cx="336" cy="405"/>
              </a:xfrm>
            </p:grpSpPr>
            <p:sp>
              <p:nvSpPr>
                <p:cNvPr id="44" name="Rectangle 342"/>
                <p:cNvSpPr>
                  <a:spLocks noChangeArrowheads="1"/>
                </p:cNvSpPr>
                <p:nvPr/>
              </p:nvSpPr>
              <p:spPr bwMode="auto">
                <a:xfrm>
                  <a:off x="2228" y="2731"/>
                  <a:ext cx="223" cy="116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5" name="Rectangle 343"/>
                <p:cNvSpPr>
                  <a:spLocks noChangeArrowheads="1"/>
                </p:cNvSpPr>
                <p:nvPr/>
              </p:nvSpPr>
              <p:spPr bwMode="auto">
                <a:xfrm>
                  <a:off x="2173" y="2805"/>
                  <a:ext cx="336" cy="331"/>
                </a:xfrm>
                <a:prstGeom prst="rect">
                  <a:avLst/>
                </a:prstGeom>
                <a:solidFill>
                  <a:srgbClr val="00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6" name="Oval 344"/>
                <p:cNvSpPr>
                  <a:spLocks noChangeArrowheads="1"/>
                </p:cNvSpPr>
                <p:nvPr/>
              </p:nvSpPr>
              <p:spPr bwMode="auto">
                <a:xfrm>
                  <a:off x="2173" y="2731"/>
                  <a:ext cx="120" cy="151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47" name="Oval 345"/>
                <p:cNvSpPr>
                  <a:spLocks noChangeArrowheads="1"/>
                </p:cNvSpPr>
                <p:nvPr/>
              </p:nvSpPr>
              <p:spPr bwMode="auto">
                <a:xfrm>
                  <a:off x="2384" y="2731"/>
                  <a:ext cx="124" cy="145"/>
                </a:xfrm>
                <a:prstGeom prst="ellipse">
                  <a:avLst/>
                </a:prstGeom>
                <a:solidFill>
                  <a:srgbClr val="0033CC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cxnSp>
          <p:nvCxnSpPr>
            <p:cNvPr id="48" name="Connettore 2 81"/>
            <p:cNvCxnSpPr/>
            <p:nvPr/>
          </p:nvCxnSpPr>
          <p:spPr bwMode="auto">
            <a:xfrm>
              <a:off x="1916088" y="2357264"/>
              <a:ext cx="4816152" cy="684140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16161" y="2357264"/>
              <a:ext cx="376436" cy="376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42462" y="2406890"/>
              <a:ext cx="251413" cy="360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Connettore 2 81"/>
            <p:cNvCxnSpPr/>
            <p:nvPr/>
          </p:nvCxnSpPr>
          <p:spPr bwMode="auto">
            <a:xfrm>
              <a:off x="7126642" y="3370565"/>
              <a:ext cx="881804" cy="1914572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57" name="Rectangle 16"/>
            <p:cNvSpPr>
              <a:spLocks noChangeArrowheads="1"/>
            </p:cNvSpPr>
            <p:nvPr/>
          </p:nvSpPr>
          <p:spPr bwMode="auto">
            <a:xfrm>
              <a:off x="6087959" y="3242225"/>
              <a:ext cx="82809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200" dirty="0">
                  <a:latin typeface="+mj-lt"/>
                </a:rPr>
                <a:t>GT </a:t>
              </a:r>
              <a:r>
                <a:rPr lang="de-CH" sz="1200" dirty="0" err="1">
                  <a:latin typeface="+mj-lt"/>
                </a:rPr>
                <a:t>ed</a:t>
              </a:r>
              <a:r>
                <a:rPr lang="de-CH" sz="1200" dirty="0">
                  <a:latin typeface="+mj-lt"/>
                </a:rPr>
                <a:t> ex-GT</a:t>
              </a:r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0507" y="3429000"/>
              <a:ext cx="305849" cy="3058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8" name="Connettore 2 81"/>
            <p:cNvCxnSpPr/>
            <p:nvPr/>
          </p:nvCxnSpPr>
          <p:spPr bwMode="auto">
            <a:xfrm>
              <a:off x="7868973" y="3761234"/>
              <a:ext cx="344839" cy="1467966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61" name="Connettore 2 81"/>
            <p:cNvCxnSpPr/>
            <p:nvPr/>
          </p:nvCxnSpPr>
          <p:spPr bwMode="auto">
            <a:xfrm>
              <a:off x="7182998" y="3169054"/>
              <a:ext cx="521350" cy="259946"/>
            </a:xfrm>
            <a:prstGeom prst="straightConnector1">
              <a:avLst/>
            </a:prstGeom>
            <a:noFill/>
            <a:ln w="19050" cap="flat" cmpd="sng" algn="ctr">
              <a:solidFill>
                <a:srgbClr val="008000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pic>
          <p:nvPicPr>
            <p:cNvPr id="16" name="Picture 3"/>
            <p:cNvPicPr>
              <a:picLocks noChangeAspect="1" noChangeArrowheads="1"/>
            </p:cNvPicPr>
            <p:nvPr/>
          </p:nvPicPr>
          <p:blipFill rotWithShape="1"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659" t="21660" r="13714" b="18598"/>
            <a:stretch/>
          </p:blipFill>
          <p:spPr bwMode="auto">
            <a:xfrm>
              <a:off x="6876256" y="3990661"/>
              <a:ext cx="841777" cy="4154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67944" y="2492896"/>
              <a:ext cx="279475" cy="279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3" name="Textfeld 12"/>
          <p:cNvSpPr txBox="1"/>
          <p:nvPr/>
        </p:nvSpPr>
        <p:spPr>
          <a:xfrm>
            <a:off x="323528" y="5805264"/>
            <a:ext cx="6192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Creare</a:t>
            </a:r>
            <a:r>
              <a:rPr lang="de-CH" dirty="0"/>
              <a:t> </a:t>
            </a:r>
            <a:r>
              <a:rPr lang="de-CH" dirty="0" err="1"/>
              <a:t>una</a:t>
            </a:r>
            <a:r>
              <a:rPr lang="de-CH" dirty="0"/>
              <a:t> </a:t>
            </a:r>
            <a:r>
              <a:rPr lang="de-CH" dirty="0" err="1"/>
              <a:t>cacofonia</a:t>
            </a:r>
            <a:r>
              <a:rPr lang="de-CH" dirty="0"/>
              <a:t> </a:t>
            </a:r>
            <a:r>
              <a:rPr lang="de-CH" dirty="0" err="1"/>
              <a:t>d’informazione</a:t>
            </a:r>
            <a:r>
              <a:rPr lang="de-CH" dirty="0"/>
              <a:t>: se </a:t>
            </a:r>
            <a:r>
              <a:rPr lang="de-CH" dirty="0" err="1"/>
              <a:t>qualche</a:t>
            </a:r>
            <a:r>
              <a:rPr lang="de-CH" dirty="0"/>
              <a:t> </a:t>
            </a:r>
            <a:r>
              <a:rPr lang="de-CH" dirty="0" err="1"/>
              <a:t>cosa</a:t>
            </a:r>
            <a:r>
              <a:rPr lang="de-CH" dirty="0"/>
              <a:t> </a:t>
            </a:r>
            <a:r>
              <a:rPr lang="de-CH" dirty="0" err="1"/>
              <a:t>viene</a:t>
            </a:r>
            <a:r>
              <a:rPr lang="de-CH" dirty="0"/>
              <a:t> </a:t>
            </a:r>
            <a:r>
              <a:rPr lang="de-CH" dirty="0" err="1"/>
              <a:t>costantemente</a:t>
            </a:r>
            <a:r>
              <a:rPr lang="de-CH" dirty="0"/>
              <a:t> </a:t>
            </a:r>
            <a:r>
              <a:rPr lang="de-CH" dirty="0" err="1"/>
              <a:t>ripetuta</a:t>
            </a:r>
            <a:r>
              <a:rPr lang="de-CH" dirty="0"/>
              <a:t>, </a:t>
            </a:r>
            <a:r>
              <a:rPr lang="de-CH" dirty="0" err="1"/>
              <a:t>allora</a:t>
            </a:r>
            <a:r>
              <a:rPr lang="de-CH" dirty="0"/>
              <a:t> è </a:t>
            </a:r>
            <a:r>
              <a:rPr lang="de-CH" dirty="0" err="1"/>
              <a:t>buona</a:t>
            </a:r>
            <a:r>
              <a:rPr lang="de-C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8825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5970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kern="1200" dirty="0"/>
              <a:t>Con </a:t>
            </a:r>
            <a:r>
              <a:rPr lang="en-GB" kern="1200" dirty="0" err="1"/>
              <a:t>che</a:t>
            </a:r>
            <a:r>
              <a:rPr lang="en-GB" kern="1200" dirty="0"/>
              <a:t> mezzo </a:t>
            </a:r>
            <a:r>
              <a:rPr lang="en-GB" kern="1200" dirty="0" err="1"/>
              <a:t>comunicare</a:t>
            </a:r>
            <a:endParaRPr lang="en-GB" kern="1200" dirty="0"/>
          </a:p>
        </p:txBody>
      </p:sp>
      <p:sp>
        <p:nvSpPr>
          <p:cNvPr id="2" name="Rechteck 1"/>
          <p:cNvSpPr/>
          <p:nvPr/>
        </p:nvSpPr>
        <p:spPr>
          <a:xfrm>
            <a:off x="395536" y="6021288"/>
            <a:ext cx="852028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1800" b="1" dirty="0">
                <a:solidFill>
                  <a:srgbClr val="FF0000"/>
                </a:solidFill>
              </a:rPr>
              <a:t>! </a:t>
            </a:r>
            <a:r>
              <a:rPr lang="de-CH" sz="1800" b="1" dirty="0" err="1">
                <a:solidFill>
                  <a:srgbClr val="FF0000"/>
                </a:solidFill>
              </a:rPr>
              <a:t>Qualunque</a:t>
            </a:r>
            <a:r>
              <a:rPr lang="de-CH" sz="1800" b="1" dirty="0">
                <a:solidFill>
                  <a:srgbClr val="FF0000"/>
                </a:solidFill>
              </a:rPr>
              <a:t> </a:t>
            </a:r>
            <a:r>
              <a:rPr lang="de-CH" sz="1800" b="1" dirty="0" err="1">
                <a:solidFill>
                  <a:srgbClr val="FF0000"/>
                </a:solidFill>
              </a:rPr>
              <a:t>sia</a:t>
            </a:r>
            <a:r>
              <a:rPr lang="de-CH" sz="1800" b="1" dirty="0">
                <a:solidFill>
                  <a:srgbClr val="FF0000"/>
                </a:solidFill>
              </a:rPr>
              <a:t> la </a:t>
            </a:r>
            <a:r>
              <a:rPr lang="de-CH" sz="1800" b="1" dirty="0" err="1">
                <a:solidFill>
                  <a:srgbClr val="FF0000"/>
                </a:solidFill>
              </a:rPr>
              <a:t>notizia</a:t>
            </a:r>
            <a:r>
              <a:rPr lang="de-CH" sz="1800" b="1" dirty="0">
                <a:solidFill>
                  <a:srgbClr val="FF0000"/>
                </a:solidFill>
              </a:rPr>
              <a:t>, </a:t>
            </a:r>
            <a:r>
              <a:rPr lang="de-CH" sz="1800" b="1" dirty="0" err="1">
                <a:solidFill>
                  <a:srgbClr val="FF0000"/>
                </a:solidFill>
              </a:rPr>
              <a:t>il</a:t>
            </a:r>
            <a:r>
              <a:rPr lang="de-CH" sz="1800" b="1" dirty="0">
                <a:solidFill>
                  <a:srgbClr val="FF0000"/>
                </a:solidFill>
              </a:rPr>
              <a:t> </a:t>
            </a:r>
            <a:r>
              <a:rPr lang="de-CH" sz="1800" b="1" u="sng" dirty="0" err="1">
                <a:solidFill>
                  <a:srgbClr val="FF0000"/>
                </a:solidFill>
              </a:rPr>
              <a:t>Passaparola</a:t>
            </a:r>
            <a:r>
              <a:rPr lang="de-CH" sz="1800" b="1" dirty="0">
                <a:solidFill>
                  <a:srgbClr val="FF0000"/>
                </a:solidFill>
              </a:rPr>
              <a:t> è </a:t>
            </a:r>
            <a:r>
              <a:rPr lang="de-CH" sz="1800" b="1" dirty="0" err="1">
                <a:solidFill>
                  <a:srgbClr val="FF0000"/>
                </a:solidFill>
              </a:rPr>
              <a:t>il</a:t>
            </a:r>
            <a:r>
              <a:rPr lang="de-CH" sz="1800" b="1" dirty="0">
                <a:solidFill>
                  <a:srgbClr val="FF0000"/>
                </a:solidFill>
              </a:rPr>
              <a:t> </a:t>
            </a:r>
            <a:r>
              <a:rPr lang="de-CH" sz="1800" b="1" dirty="0" err="1">
                <a:solidFill>
                  <a:srgbClr val="FF0000"/>
                </a:solidFill>
              </a:rPr>
              <a:t>metodo</a:t>
            </a:r>
            <a:r>
              <a:rPr lang="de-CH" sz="1800" b="1" dirty="0">
                <a:solidFill>
                  <a:srgbClr val="FF0000"/>
                </a:solidFill>
              </a:rPr>
              <a:t> più veloce </a:t>
            </a:r>
            <a:r>
              <a:rPr lang="de-CH" sz="1800" b="1" dirty="0" err="1">
                <a:solidFill>
                  <a:srgbClr val="FF0000"/>
                </a:solidFill>
              </a:rPr>
              <a:t>ed</a:t>
            </a:r>
            <a:r>
              <a:rPr lang="de-CH" sz="1800" b="1" dirty="0">
                <a:solidFill>
                  <a:srgbClr val="FF0000"/>
                </a:solidFill>
              </a:rPr>
              <a:t> </a:t>
            </a:r>
            <a:r>
              <a:rPr lang="de-CH" sz="1800" b="1" dirty="0" err="1">
                <a:solidFill>
                  <a:srgbClr val="FF0000"/>
                </a:solidFill>
              </a:rPr>
              <a:t>efficace</a:t>
            </a:r>
            <a:r>
              <a:rPr lang="de-CH" sz="1800" b="1" dirty="0">
                <a:solidFill>
                  <a:srgbClr val="FF0000"/>
                </a:solidFill>
              </a:rPr>
              <a:t> !</a:t>
            </a:r>
          </a:p>
        </p:txBody>
      </p:sp>
      <p:grpSp>
        <p:nvGrpSpPr>
          <p:cNvPr id="5" name="Gruppo 15"/>
          <p:cNvGrpSpPr/>
          <p:nvPr/>
        </p:nvGrpSpPr>
        <p:grpSpPr>
          <a:xfrm>
            <a:off x="4523915" y="3728858"/>
            <a:ext cx="522058" cy="364232"/>
            <a:chOff x="1475656" y="2492896"/>
            <a:chExt cx="648072" cy="364232"/>
          </a:xfrm>
        </p:grpSpPr>
        <p:sp>
          <p:nvSpPr>
            <p:cNvPr id="6" name="Input manuale 16"/>
            <p:cNvSpPr/>
            <p:nvPr/>
          </p:nvSpPr>
          <p:spPr bwMode="auto">
            <a:xfrm>
              <a:off x="1475656" y="2492896"/>
              <a:ext cx="396044" cy="360040"/>
            </a:xfrm>
            <a:prstGeom prst="flowChartManualInpu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CH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7" name="Input manuale 17"/>
            <p:cNvSpPr/>
            <p:nvPr/>
          </p:nvSpPr>
          <p:spPr bwMode="auto">
            <a:xfrm flipH="1">
              <a:off x="1871700" y="2560712"/>
              <a:ext cx="252028" cy="296416"/>
            </a:xfrm>
            <a:prstGeom prst="flowChartManualInpu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CH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grpSp>
        <p:nvGrpSpPr>
          <p:cNvPr id="8" name="Gruppo 18"/>
          <p:cNvGrpSpPr/>
          <p:nvPr/>
        </p:nvGrpSpPr>
        <p:grpSpPr>
          <a:xfrm>
            <a:off x="4609328" y="3889831"/>
            <a:ext cx="148208" cy="110102"/>
            <a:chOff x="2560545" y="1780424"/>
            <a:chExt cx="296416" cy="220204"/>
          </a:xfrm>
        </p:grpSpPr>
        <p:sp>
          <p:nvSpPr>
            <p:cNvPr id="9" name="Ovale 19"/>
            <p:cNvSpPr/>
            <p:nvPr/>
          </p:nvSpPr>
          <p:spPr bwMode="auto">
            <a:xfrm>
              <a:off x="2636745" y="1820624"/>
              <a:ext cx="144016" cy="144000"/>
            </a:xfrm>
            <a:prstGeom prst="ellipse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CH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cxnSp>
          <p:nvCxnSpPr>
            <p:cNvPr id="10" name="Connettore 2 20"/>
            <p:cNvCxnSpPr/>
            <p:nvPr/>
          </p:nvCxnSpPr>
          <p:spPr bwMode="auto">
            <a:xfrm flipV="1">
              <a:off x="2600741" y="1780424"/>
              <a:ext cx="256220" cy="22020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ttore 2 21"/>
            <p:cNvCxnSpPr/>
            <p:nvPr/>
          </p:nvCxnSpPr>
          <p:spPr bwMode="auto">
            <a:xfrm flipH="1" flipV="1">
              <a:off x="2560545" y="1780424"/>
              <a:ext cx="296416" cy="220204"/>
            </a:xfrm>
            <a:prstGeom prst="straightConnector1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4" name="Connettore 2 99"/>
          <p:cNvCxnSpPr/>
          <p:nvPr/>
        </p:nvCxnSpPr>
        <p:spPr bwMode="auto">
          <a:xfrm flipH="1" flipV="1">
            <a:off x="4499992" y="2060848"/>
            <a:ext cx="216024" cy="1584176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6" name="Connettore 2 102"/>
          <p:cNvCxnSpPr/>
          <p:nvPr/>
        </p:nvCxnSpPr>
        <p:spPr bwMode="auto">
          <a:xfrm>
            <a:off x="5161047" y="4073376"/>
            <a:ext cx="1931233" cy="3696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0" name="Connettore 2 110"/>
          <p:cNvCxnSpPr/>
          <p:nvPr/>
        </p:nvCxnSpPr>
        <p:spPr bwMode="auto">
          <a:xfrm flipH="1" flipV="1">
            <a:off x="1619672" y="2348881"/>
            <a:ext cx="2808312" cy="1440159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1" name="Rectangle 16"/>
          <p:cNvSpPr>
            <a:spLocks noChangeArrowheads="1"/>
          </p:cNvSpPr>
          <p:nvPr/>
        </p:nvSpPr>
        <p:spPr bwMode="auto">
          <a:xfrm>
            <a:off x="2195736" y="2708920"/>
            <a:ext cx="1152128" cy="576064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b="1" dirty="0" err="1">
                <a:latin typeface="+mj-lt"/>
              </a:rPr>
              <a:t>Annuncio</a:t>
            </a:r>
            <a:endParaRPr lang="de-CH" b="1" dirty="0">
              <a:latin typeface="+mj-lt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b="1" dirty="0" err="1">
                <a:latin typeface="+mj-lt"/>
              </a:rPr>
              <a:t>Articoletto</a:t>
            </a:r>
            <a:endParaRPr lang="de-CH" b="1" dirty="0">
              <a:latin typeface="+mj-lt"/>
            </a:endParaRPr>
          </a:p>
        </p:txBody>
      </p:sp>
      <p:cxnSp>
        <p:nvCxnSpPr>
          <p:cNvPr id="22" name="Connettore 2 113"/>
          <p:cNvCxnSpPr/>
          <p:nvPr/>
        </p:nvCxnSpPr>
        <p:spPr bwMode="auto">
          <a:xfrm flipV="1">
            <a:off x="5076056" y="2487961"/>
            <a:ext cx="1296144" cy="1229071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4" name="Connettore 2 110"/>
          <p:cNvCxnSpPr/>
          <p:nvPr/>
        </p:nvCxnSpPr>
        <p:spPr bwMode="auto">
          <a:xfrm flipH="1">
            <a:off x="1979712" y="4005064"/>
            <a:ext cx="2448272" cy="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" name="Rechteck 2"/>
          <p:cNvSpPr/>
          <p:nvPr/>
        </p:nvSpPr>
        <p:spPr>
          <a:xfrm>
            <a:off x="611560" y="1916832"/>
            <a:ext cx="962123" cy="66172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Giornali</a:t>
            </a:r>
            <a:endParaRPr lang="en-GB" sz="1600" b="1" i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Riviste</a:t>
            </a:r>
            <a:endParaRPr lang="en-GB" sz="1600" b="1" i="1" dirty="0">
              <a:sym typeface="Wingdings" pitchFamily="2" charset="2"/>
            </a:endParaRP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699792" y="3861048"/>
            <a:ext cx="864096" cy="2880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8196263" algn="r"/>
              </a:tabLst>
            </a:pPr>
            <a:r>
              <a:rPr lang="de-CH" b="1" dirty="0">
                <a:latin typeface="+mj-lt"/>
              </a:rPr>
              <a:t>Poster</a:t>
            </a:r>
          </a:p>
        </p:txBody>
      </p:sp>
      <p:sp>
        <p:nvSpPr>
          <p:cNvPr id="31" name="Rechteck 30"/>
          <p:cNvSpPr/>
          <p:nvPr/>
        </p:nvSpPr>
        <p:spPr>
          <a:xfrm>
            <a:off x="395536" y="3501008"/>
            <a:ext cx="1566454" cy="1631216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>
                <a:sym typeface="Wingdings" pitchFamily="2" charset="2"/>
              </a:rPr>
              <a:t>Albi </a:t>
            </a:r>
            <a:r>
              <a:rPr lang="en-GB" sz="1600" b="1" i="1" dirty="0" err="1">
                <a:sym typeface="Wingdings" pitchFamily="2" charset="2"/>
              </a:rPr>
              <a:t>societari</a:t>
            </a:r>
            <a:endParaRPr lang="en-GB" sz="1600" b="1" i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>
                <a:sym typeface="Wingdings" pitchFamily="2" charset="2"/>
              </a:rPr>
              <a:t>Albi </a:t>
            </a:r>
            <a:r>
              <a:rPr lang="en-GB" sz="1600" b="1" i="1" dirty="0" err="1">
                <a:sym typeface="Wingdings" pitchFamily="2" charset="2"/>
              </a:rPr>
              <a:t>sezionali</a:t>
            </a:r>
            <a:endParaRPr lang="en-GB" sz="1600" b="1" i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>
                <a:sym typeface="Wingdings" pitchFamily="2" charset="2"/>
              </a:rPr>
              <a:t>Albi </a:t>
            </a:r>
            <a:r>
              <a:rPr lang="en-GB" sz="1600" b="1" i="1" dirty="0" err="1">
                <a:sym typeface="Wingdings" pitchFamily="2" charset="2"/>
              </a:rPr>
              <a:t>comunali</a:t>
            </a:r>
            <a:endParaRPr lang="en-GB" sz="1600" b="1" i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>
                <a:sym typeface="Wingdings" pitchFamily="2" charset="2"/>
              </a:rPr>
              <a:t>Albi </a:t>
            </a:r>
            <a:r>
              <a:rPr lang="en-GB" sz="1600" b="1" i="1" dirty="0" err="1">
                <a:sym typeface="Wingdings" pitchFamily="2" charset="2"/>
              </a:rPr>
              <a:t>scolastici</a:t>
            </a:r>
            <a:endParaRPr lang="en-GB" sz="1600" b="1" i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Eventi</a:t>
            </a:r>
            <a:endParaRPr lang="en-GB" sz="1600" b="1" i="1" dirty="0">
              <a:sym typeface="Wingdings" pitchFamily="2" charset="2"/>
            </a:endParaRPr>
          </a:p>
        </p:txBody>
      </p:sp>
      <p:sp>
        <p:nvSpPr>
          <p:cNvPr id="34" name="Rectangle 16"/>
          <p:cNvSpPr>
            <a:spLocks noChangeArrowheads="1"/>
          </p:cNvSpPr>
          <p:nvPr/>
        </p:nvSpPr>
        <p:spPr bwMode="auto">
          <a:xfrm>
            <a:off x="5436096" y="3933056"/>
            <a:ext cx="1152128" cy="2880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8196263" algn="r"/>
              </a:tabLst>
            </a:pPr>
            <a:r>
              <a:rPr lang="de-CH" b="1" dirty="0">
                <a:latin typeface="+mj-lt"/>
              </a:rPr>
              <a:t>Flyer</a:t>
            </a:r>
          </a:p>
        </p:txBody>
      </p:sp>
      <p:sp>
        <p:nvSpPr>
          <p:cNvPr id="35" name="Rechteck 34"/>
          <p:cNvSpPr/>
          <p:nvPr/>
        </p:nvSpPr>
        <p:spPr>
          <a:xfrm>
            <a:off x="7308304" y="3645024"/>
            <a:ext cx="1383712" cy="1308050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Sito</a:t>
            </a:r>
            <a:r>
              <a:rPr lang="en-GB" sz="1600" b="1" i="1" dirty="0">
                <a:sym typeface="Wingdings" pitchFamily="2" charset="2"/>
              </a:rPr>
              <a:t> internet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>
                <a:sym typeface="Wingdings" pitchFamily="2" charset="2"/>
              </a:rPr>
              <a:t>Facebook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>
                <a:sym typeface="Wingdings" pitchFamily="2" charset="2"/>
              </a:rPr>
              <a:t>e-mail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Eventi</a:t>
            </a:r>
            <a:endParaRPr lang="en-GB" sz="1600" b="1" i="1" dirty="0">
              <a:sym typeface="Wingdings" pitchFamily="2" charset="2"/>
            </a:endParaRPr>
          </a:p>
        </p:txBody>
      </p:sp>
      <p:sp>
        <p:nvSpPr>
          <p:cNvPr id="37" name="Rechteck 36"/>
          <p:cNvSpPr/>
          <p:nvPr/>
        </p:nvSpPr>
        <p:spPr>
          <a:xfrm>
            <a:off x="6372200" y="2060848"/>
            <a:ext cx="800219" cy="33855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Eventi</a:t>
            </a:r>
            <a:endParaRPr lang="en-GB" sz="1600" b="1" i="1" dirty="0">
              <a:sym typeface="Wingdings" pitchFamily="2" charset="2"/>
            </a:endParaRPr>
          </a:p>
        </p:txBody>
      </p:sp>
      <p:sp>
        <p:nvSpPr>
          <p:cNvPr id="38" name="Rectangle 16"/>
          <p:cNvSpPr>
            <a:spLocks noChangeArrowheads="1"/>
          </p:cNvSpPr>
          <p:nvPr/>
        </p:nvSpPr>
        <p:spPr bwMode="auto">
          <a:xfrm>
            <a:off x="5364088" y="2852936"/>
            <a:ext cx="1152128" cy="288032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8196263" algn="r"/>
              </a:tabLst>
            </a:pPr>
            <a:r>
              <a:rPr lang="de-CH" b="1" dirty="0">
                <a:latin typeface="+mj-lt"/>
              </a:rPr>
              <a:t>Handout</a:t>
            </a:r>
          </a:p>
        </p:txBody>
      </p:sp>
      <p:sp>
        <p:nvSpPr>
          <p:cNvPr id="41" name="Rectangle 16"/>
          <p:cNvSpPr>
            <a:spLocks noChangeArrowheads="1"/>
          </p:cNvSpPr>
          <p:nvPr/>
        </p:nvSpPr>
        <p:spPr bwMode="auto">
          <a:xfrm>
            <a:off x="3923928" y="2348880"/>
            <a:ext cx="1224136" cy="720080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8196263" algn="r"/>
              </a:tabLst>
            </a:pPr>
            <a:r>
              <a:rPr lang="de-CH" b="1" dirty="0">
                <a:latin typeface="+mj-lt"/>
              </a:rPr>
              <a:t>Schema </a:t>
            </a:r>
            <a:r>
              <a:rPr lang="de-CH" b="1" dirty="0" err="1">
                <a:latin typeface="+mj-lt"/>
              </a:rPr>
              <a:t>sull’attività</a:t>
            </a:r>
            <a:r>
              <a:rPr lang="de-CH" b="1" dirty="0">
                <a:latin typeface="+mj-lt"/>
              </a:rPr>
              <a:t> </a:t>
            </a:r>
            <a:r>
              <a:rPr lang="de-CH" b="1" dirty="0" err="1">
                <a:latin typeface="+mj-lt"/>
              </a:rPr>
              <a:t>d’istruzione</a:t>
            </a:r>
            <a:endParaRPr lang="de-CH" b="1" dirty="0">
              <a:latin typeface="+mj-lt"/>
            </a:endParaRPr>
          </a:p>
        </p:txBody>
      </p:sp>
      <p:sp>
        <p:nvSpPr>
          <p:cNvPr id="42" name="Rechteck 41"/>
          <p:cNvSpPr/>
          <p:nvPr/>
        </p:nvSpPr>
        <p:spPr>
          <a:xfrm>
            <a:off x="4067944" y="1700808"/>
            <a:ext cx="1383712" cy="33855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Sito</a:t>
            </a:r>
            <a:r>
              <a:rPr lang="en-GB" sz="1600" b="1" i="1" dirty="0">
                <a:sym typeface="Wingdings" pitchFamily="2" charset="2"/>
              </a:rPr>
              <a:t> internet</a:t>
            </a:r>
          </a:p>
        </p:txBody>
      </p:sp>
      <p:cxnSp>
        <p:nvCxnSpPr>
          <p:cNvPr id="26" name="Connettore 2 110"/>
          <p:cNvCxnSpPr>
            <a:endCxn id="28" idx="0"/>
          </p:cNvCxnSpPr>
          <p:nvPr/>
        </p:nvCxnSpPr>
        <p:spPr bwMode="auto">
          <a:xfrm>
            <a:off x="4788029" y="4221088"/>
            <a:ext cx="17203" cy="1080120"/>
          </a:xfrm>
          <a:prstGeom prst="straightConnector1">
            <a:avLst/>
          </a:prstGeom>
          <a:noFill/>
          <a:ln w="19050" cap="flat" cmpd="sng" algn="ctr">
            <a:solidFill>
              <a:srgbClr val="008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8" name="Rechteck 27"/>
          <p:cNvSpPr/>
          <p:nvPr/>
        </p:nvSpPr>
        <p:spPr>
          <a:xfrm>
            <a:off x="4211960" y="5301208"/>
            <a:ext cx="1186543" cy="338554"/>
          </a:xfrm>
          <a:prstGeom prst="rect">
            <a:avLst/>
          </a:prstGeom>
          <a:noFill/>
          <a:ln w="19050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  <p:txBody>
          <a:bodyPr wrap="none">
            <a:spAutoFit/>
          </a:bodyPr>
          <a:lstStyle/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600" b="1" i="1" dirty="0" err="1">
                <a:sym typeface="Wingdings" pitchFamily="2" charset="2"/>
              </a:rPr>
              <a:t>Candidato</a:t>
            </a:r>
            <a:endParaRPr lang="en-GB" sz="1600" b="1" i="1" dirty="0">
              <a:sym typeface="Wingdings" pitchFamily="2" charset="2"/>
            </a:endParaRPr>
          </a:p>
        </p:txBody>
      </p:sp>
      <p:sp>
        <p:nvSpPr>
          <p:cNvPr id="30" name="Rectangle 16"/>
          <p:cNvSpPr>
            <a:spLocks noChangeArrowheads="1"/>
          </p:cNvSpPr>
          <p:nvPr/>
        </p:nvSpPr>
        <p:spPr bwMode="auto">
          <a:xfrm>
            <a:off x="4139952" y="4509120"/>
            <a:ext cx="1152128" cy="504056"/>
          </a:xfrm>
          <a:prstGeom prst="rect">
            <a:avLst/>
          </a:prstGeom>
          <a:solidFill>
            <a:srgbClr val="CCFFCC"/>
          </a:solidFill>
          <a:ln>
            <a:noFill/>
          </a:ln>
          <a:extLst/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tabLst>
                <a:tab pos="8196263" algn="r"/>
              </a:tabLst>
            </a:pPr>
            <a:r>
              <a:rPr lang="de-CH" b="1" dirty="0" err="1">
                <a:latin typeface="+mj-lt"/>
              </a:rPr>
              <a:t>Lettera</a:t>
            </a:r>
            <a:r>
              <a:rPr lang="de-CH" b="1" dirty="0">
                <a:latin typeface="+mj-lt"/>
              </a:rPr>
              <a:t> </a:t>
            </a:r>
            <a:r>
              <a:rPr lang="de-CH" b="1" dirty="0" err="1">
                <a:latin typeface="+mj-lt"/>
              </a:rPr>
              <a:t>mirata</a:t>
            </a:r>
            <a:endParaRPr lang="de-CH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77416835"/>
      </p:ext>
    </p:extLst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44624"/>
            <a:ext cx="7620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kern="1200" dirty="0"/>
              <a:t>Stampa </a:t>
            </a:r>
            <a:r>
              <a:rPr lang="en-GB" kern="1200" dirty="0" err="1"/>
              <a:t>scritta</a:t>
            </a:r>
            <a:endParaRPr lang="en-GB" kern="1200" dirty="0"/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251520" y="1547406"/>
            <a:ext cx="4320480" cy="4617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 err="1">
                <a:sym typeface="Wingdings" pitchFamily="2" charset="2"/>
              </a:rPr>
              <a:t>Giornale</a:t>
            </a:r>
            <a:endParaRPr lang="en-GB" u="sng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800" b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+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vasto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pubblico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potenziale</a:t>
            </a:r>
            <a:endParaRPr lang="en-GB" sz="1800" b="1" dirty="0">
              <a:solidFill>
                <a:srgbClr val="008000"/>
              </a:solidFill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800" b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-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subito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vecchio</a:t>
            </a:r>
            <a:endParaRPr lang="en-GB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- la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redazione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dell’articolo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richiede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diverse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risorse</a:t>
            </a:r>
            <a:endParaRPr lang="en-GB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100" b="1" dirty="0">
              <a:sym typeface="Wingdings" pitchFamily="2" charset="2"/>
            </a:endParaRP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 bwMode="auto">
          <a:xfrm>
            <a:off x="4572000" y="1556792"/>
            <a:ext cx="4320480" cy="4617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 err="1">
                <a:sym typeface="Wingdings" pitchFamily="2" charset="2"/>
              </a:rPr>
              <a:t>Rivista</a:t>
            </a:r>
            <a:endParaRPr lang="en-GB" u="sng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800" b="1" dirty="0"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+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pubblico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potenziale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locale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+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attuale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sul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corto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008000"/>
                </a:solidFill>
                <a:sym typeface="Wingdings" pitchFamily="2" charset="2"/>
              </a:rPr>
              <a:t>periodo</a:t>
            </a: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 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- la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redazione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dell’articolo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richiede</a:t>
            </a:r>
            <a:r>
              <a:rPr lang="en-GB" sz="1800" b="1" dirty="0">
                <a:solidFill>
                  <a:srgbClr val="FF0000"/>
                </a:solidFill>
                <a:sym typeface="Wingdings" pitchFamily="2" charset="2"/>
              </a:rPr>
              <a:t> diverse </a:t>
            </a:r>
            <a:r>
              <a:rPr lang="en-GB" sz="1800" b="1" dirty="0" err="1">
                <a:solidFill>
                  <a:srgbClr val="FF0000"/>
                </a:solidFill>
                <a:sym typeface="Wingdings" pitchFamily="2" charset="2"/>
              </a:rPr>
              <a:t>risorse</a:t>
            </a:r>
            <a:endParaRPr lang="en-GB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1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883348074"/>
      </p:ext>
    </p:extLst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5970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kern="1200" dirty="0"/>
              <a:t>Poster, Flyer e Handout</a:t>
            </a:r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251520" y="1547406"/>
            <a:ext cx="2448272" cy="4617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>
                <a:sym typeface="Wingdings" pitchFamily="2" charset="2"/>
              </a:rPr>
              <a:t>Poster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800" b="1" dirty="0">
              <a:solidFill>
                <a:srgbClr val="008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sz="1800" b="1" dirty="0">
                <a:solidFill>
                  <a:srgbClr val="008000"/>
                </a:solidFill>
                <a:sym typeface="Wingdings" pitchFamily="2" charset="2"/>
              </a:rPr>
              <a:t>+ </a:t>
            </a: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diverse dimensioni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rimane sul medio periodo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semplice da aggiornare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facile da inviare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la prima stesura richiede diverse risorse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200" b="1" dirty="0">
              <a:sym typeface="Wingdings" pitchFamily="2" charset="2"/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347864" y="1556792"/>
            <a:ext cx="2448272" cy="4617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>
                <a:sym typeface="Wingdings" pitchFamily="2" charset="2"/>
              </a:rPr>
              <a:t>Flyer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riassume tutto il necessario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rimane sul lungo periodo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semplice da aggiornare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facile da inviare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la prima stesura richiede molte risorse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100" b="1" dirty="0">
              <a:sym typeface="Wingdings" pitchFamily="2" charset="2"/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6444208" y="1556792"/>
            <a:ext cx="2448272" cy="4617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>
                <a:sym typeface="Wingdings" pitchFamily="2" charset="2"/>
              </a:rPr>
              <a:t>Handout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pratico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rimane sul lungo periodo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aggiornamenti ridotti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facile da utilizzare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100" b="1" dirty="0">
              <a:solidFill>
                <a:srgbClr val="FF0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la prima stesura richiede diverse risorse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100" b="1" dirty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317352736"/>
      </p:ext>
    </p:extLst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5970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i="1" kern="1200" dirty="0"/>
              <a:t>World Wide Web</a:t>
            </a:r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251520" y="1547406"/>
            <a:ext cx="2952328" cy="4617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 err="1">
                <a:sym typeface="Wingdings" pitchFamily="2" charset="2"/>
              </a:rPr>
              <a:t>Sito</a:t>
            </a:r>
            <a:r>
              <a:rPr lang="en-GB" u="sng" dirty="0">
                <a:sym typeface="Wingdings" pitchFamily="2" charset="2"/>
              </a:rPr>
              <a:t> internet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piattaforma per tutte le informazioni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facile punto di contatto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sempre attivo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Necessità di aggiornarlo con una certa regolarità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Redazione di media complessità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3419872" y="1556792"/>
            <a:ext cx="2808312" cy="41044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>
                <a:sym typeface="Wingdings" pitchFamily="2" charset="2"/>
              </a:rPr>
              <a:t>Facebook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en-GB" sz="1800" b="1" dirty="0">
              <a:solidFill>
                <a:srgbClr val="008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facile punto di </a:t>
            </a:r>
            <a:r>
              <a:rPr lang="it-CH" sz="1800" b="1" dirty="0" err="1">
                <a:solidFill>
                  <a:srgbClr val="008000"/>
                </a:solidFill>
                <a:sym typeface="Wingdings" pitchFamily="2" charset="2"/>
              </a:rPr>
              <a:t>reindirizzamento</a:t>
            </a:r>
            <a:endParaRPr lang="it-CH" sz="1800" b="1" dirty="0">
              <a:solidFill>
                <a:srgbClr val="008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di facile redazione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Necessita di continui aggiornamenti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Piattaforma per zii e genitori</a:t>
            </a:r>
          </a:p>
        </p:txBody>
      </p:sp>
      <p:sp>
        <p:nvSpPr>
          <p:cNvPr id="7" name="Rechteck 6"/>
          <p:cNvSpPr/>
          <p:nvPr/>
        </p:nvSpPr>
        <p:spPr>
          <a:xfrm>
            <a:off x="1619672" y="5805264"/>
            <a:ext cx="59538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CH" sz="2800" b="1" u="sng" dirty="0">
                <a:solidFill>
                  <a:srgbClr val="0000FF"/>
                </a:solidFill>
              </a:rPr>
              <a:t>!  Se NON sei in </a:t>
            </a:r>
            <a:r>
              <a:rPr lang="de-CH" sz="2800" b="1" u="sng" dirty="0" err="1">
                <a:solidFill>
                  <a:srgbClr val="0000FF"/>
                </a:solidFill>
              </a:rPr>
              <a:t>rete</a:t>
            </a:r>
            <a:r>
              <a:rPr lang="de-CH" sz="2800" b="1" u="sng" dirty="0">
                <a:solidFill>
                  <a:srgbClr val="0000FF"/>
                </a:solidFill>
              </a:rPr>
              <a:t>, NON </a:t>
            </a:r>
            <a:r>
              <a:rPr lang="de-CH" sz="2800" b="1" u="sng" dirty="0" err="1">
                <a:solidFill>
                  <a:srgbClr val="0000FF"/>
                </a:solidFill>
              </a:rPr>
              <a:t>esisti</a:t>
            </a:r>
            <a:r>
              <a:rPr lang="de-CH" sz="2800" b="1" u="sng" dirty="0">
                <a:solidFill>
                  <a:srgbClr val="0000FF"/>
                </a:solidFill>
              </a:rPr>
              <a:t>  !</a:t>
            </a: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 bwMode="auto">
          <a:xfrm>
            <a:off x="6228184" y="1556792"/>
            <a:ext cx="2664296" cy="4104456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en-GB" u="sng" dirty="0">
                <a:sym typeface="Wingdings" pitchFamily="2" charset="2"/>
              </a:rPr>
              <a:t>Instagram</a:t>
            </a:r>
          </a:p>
          <a:p>
            <a:pPr marL="0" indent="0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olidFill>
                <a:srgbClr val="008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vetrina alla moda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008000"/>
                </a:solidFill>
                <a:sym typeface="Wingdings" pitchFamily="2" charset="2"/>
              </a:rPr>
              <a:t>+ facile redazione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olidFill>
                <a:srgbClr val="FF0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endParaRPr lang="it-CH" sz="1200" b="1" dirty="0">
              <a:solidFill>
                <a:srgbClr val="FF0000"/>
              </a:solidFill>
              <a:sym typeface="Wingdings" pitchFamily="2" charset="2"/>
            </a:endParaRP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Necessita di continui aggiornamenti</a:t>
            </a:r>
          </a:p>
          <a:p>
            <a:pPr marL="179388" indent="-1793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olidFill>
                  <a:srgbClr val="FF0000"/>
                </a:solidFill>
                <a:sym typeface="Wingdings" pitchFamily="2" charset="2"/>
              </a:rPr>
              <a:t>- Nessuna piattaforma di contatto</a:t>
            </a:r>
          </a:p>
        </p:txBody>
      </p:sp>
    </p:spTree>
    <p:extLst>
      <p:ext uri="{BB962C8B-B14F-4D97-AF65-F5344CB8AC3E}">
        <p14:creationId xmlns:p14="http://schemas.microsoft.com/office/powerpoint/2010/main" val="20890615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59708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GB" kern="1200" dirty="0" err="1"/>
              <a:t>Valutare</a:t>
            </a:r>
            <a:r>
              <a:rPr lang="en-GB" kern="1200" dirty="0"/>
              <a:t> </a:t>
            </a:r>
            <a:r>
              <a:rPr lang="en-GB" kern="1200" dirty="0" err="1"/>
              <a:t>sempre</a:t>
            </a:r>
            <a:r>
              <a:rPr lang="en-GB" kern="1200" dirty="0"/>
              <a:t> </a:t>
            </a:r>
            <a:r>
              <a:rPr lang="en-GB" kern="1200" dirty="0" err="1"/>
              <a:t>l’impatto</a:t>
            </a:r>
            <a:r>
              <a:rPr lang="en-GB" kern="1200" dirty="0"/>
              <a:t> e la </a:t>
            </a:r>
            <a:r>
              <a:rPr lang="en-GB" kern="1200" dirty="0" err="1"/>
              <a:t>resa</a:t>
            </a:r>
            <a:endParaRPr lang="en-GB" kern="1200" dirty="0"/>
          </a:p>
        </p:txBody>
      </p:sp>
      <p:sp>
        <p:nvSpPr>
          <p:cNvPr id="28" name="Rectangle 5"/>
          <p:cNvSpPr txBox="1">
            <a:spLocks noChangeArrowheads="1"/>
          </p:cNvSpPr>
          <p:nvPr/>
        </p:nvSpPr>
        <p:spPr bwMode="auto">
          <a:xfrm>
            <a:off x="251520" y="1547406"/>
            <a:ext cx="8640960" cy="46178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85750" indent="-285750" eaLnBrk="1" hangingPunct="1">
              <a:spcBef>
                <a:spcPts val="600"/>
              </a:spcBef>
              <a:buFont typeface="Wingdings"/>
              <a:buChar char="à"/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ym typeface="Wingdings" panose="05000000000000000000" pitchFamily="2" charset="2"/>
              </a:rPr>
              <a:t>Lo scopo del marketing è anche ottimizzare e affinare gli sforzi pubblicitari quindi:</a:t>
            </a:r>
          </a:p>
          <a:p>
            <a:pPr marL="285750" indent="-285750" eaLnBrk="1" hangingPunct="1">
              <a:spcBef>
                <a:spcPts val="600"/>
              </a:spcBef>
              <a:buFont typeface="Wingdings"/>
              <a:buChar char="à"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anose="05000000000000000000" pitchFamily="2" charset="2"/>
            </a:endParaRPr>
          </a:p>
          <a:p>
            <a:pPr marL="285750" indent="-285750" eaLnBrk="1" hangingPunct="1">
              <a:spcBef>
                <a:spcPts val="600"/>
              </a:spcBef>
              <a:buFont typeface="Wingdings"/>
              <a:buChar char="à"/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anose="05000000000000000000" pitchFamily="2" charset="2"/>
            </a:endParaRPr>
          </a:p>
          <a:p>
            <a:pPr marL="268288" indent="-268288" eaLnBrk="1" hangingPunct="1">
              <a:spcBef>
                <a:spcPts val="600"/>
              </a:spcBef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ym typeface="Wingdings" panose="05000000000000000000" pitchFamily="2" charset="2"/>
              </a:rPr>
              <a:t>1- Cercare sempre di valutare l’impatto effettivo di ogni attività: costo beneficio (es. lettere mirate ai giovani)</a:t>
            </a:r>
          </a:p>
          <a:p>
            <a:pPr marL="268288" indent="-268288" eaLnBrk="1" hangingPunct="1">
              <a:spcBef>
                <a:spcPts val="600"/>
              </a:spcBef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anose="05000000000000000000" pitchFamily="2" charset="2"/>
            </a:endParaRPr>
          </a:p>
          <a:p>
            <a:pPr marL="268288" indent="-268288" eaLnBrk="1" hangingPunct="1">
              <a:spcBef>
                <a:spcPts val="600"/>
              </a:spcBef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ym typeface="Wingdings" panose="05000000000000000000" pitchFamily="2" charset="2"/>
              </a:rPr>
              <a:t>2- Cercare sempre anche di valutare l’impatto indiretto di ogni attività: es. articoli di giornale o su riviste, ecc.</a:t>
            </a:r>
          </a:p>
          <a:p>
            <a:pPr marL="268288" indent="-268288" eaLnBrk="1" hangingPunct="1">
              <a:spcBef>
                <a:spcPts val="600"/>
              </a:spcBef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anose="05000000000000000000" pitchFamily="2" charset="2"/>
            </a:endParaRPr>
          </a:p>
          <a:p>
            <a:pPr marL="268288" indent="-268288" eaLnBrk="1" hangingPunct="1">
              <a:spcBef>
                <a:spcPts val="600"/>
              </a:spcBef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ym typeface="Wingdings" panose="05000000000000000000" pitchFamily="2" charset="2"/>
              </a:rPr>
              <a:t>3- Valutare sempre quanto già si fa e provare ad affinarlo. </a:t>
            </a:r>
          </a:p>
          <a:p>
            <a:pPr marL="268288" indent="-268288" eaLnBrk="1" hangingPunct="1">
              <a:spcBef>
                <a:spcPts val="600"/>
              </a:spcBef>
              <a:tabLst>
                <a:tab pos="4667250" algn="l"/>
                <a:tab pos="7900988" algn="r"/>
              </a:tabLst>
              <a:defRPr/>
            </a:pPr>
            <a:endParaRPr lang="it-CH" sz="1800" b="1" dirty="0">
              <a:sym typeface="Wingdings" panose="05000000000000000000" pitchFamily="2" charset="2"/>
            </a:endParaRPr>
          </a:p>
          <a:p>
            <a:pPr marL="268288" indent="-268288" eaLnBrk="1" hangingPunct="1">
              <a:spcBef>
                <a:spcPts val="600"/>
              </a:spcBef>
              <a:tabLst>
                <a:tab pos="4667250" algn="l"/>
                <a:tab pos="7900988" algn="r"/>
              </a:tabLst>
              <a:defRPr/>
            </a:pPr>
            <a:r>
              <a:rPr lang="it-CH" sz="1800" b="1" dirty="0">
                <a:sym typeface="Wingdings" panose="05000000000000000000" pitchFamily="2" charset="2"/>
              </a:rPr>
              <a:t>4- Cercare sempre di trovare nuove strade e idee.</a:t>
            </a:r>
          </a:p>
        </p:txBody>
      </p:sp>
    </p:spTree>
    <p:extLst>
      <p:ext uri="{BB962C8B-B14F-4D97-AF65-F5344CB8AC3E}">
        <p14:creationId xmlns:p14="http://schemas.microsoft.com/office/powerpoint/2010/main" val="1784621548"/>
      </p:ext>
    </p:extLst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it-CH" dirty="0"/>
              <a:t>Piano pubblicitario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28800"/>
            <a:ext cx="8763000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 txBox="1">
            <a:spLocks noChangeArrowheads="1"/>
          </p:cNvSpPr>
          <p:nvPr/>
        </p:nvSpPr>
        <p:spPr bwMode="auto">
          <a:xfrm>
            <a:off x="179512" y="4365104"/>
            <a:ext cx="8784976" cy="1728192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268288" indent="-2682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 b="1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Crearsi un piano pubblicitario così da avere la visione d’insieme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Per ogni scadenza avere il materiale pronto e di facile aggiornamento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Raccogliere per tempo le informazioni necessarie: indirizzi comuni del comprensorio assegnato, indirizzi per </a:t>
            </a:r>
            <a:r>
              <a:rPr lang="it-CH" sz="1300" dirty="0" err="1">
                <a:sym typeface="Wingdings" pitchFamily="2" charset="2"/>
              </a:rPr>
              <a:t>ev</a:t>
            </a:r>
            <a:r>
              <a:rPr lang="it-CH" sz="1300" dirty="0">
                <a:sym typeface="Wingdings" pitchFamily="2" charset="2"/>
              </a:rPr>
              <a:t>. Far stampare il materiale, sponsor, … </a:t>
            </a:r>
          </a:p>
        </p:txBody>
      </p:sp>
    </p:spTree>
    <p:extLst>
      <p:ext uri="{BB962C8B-B14F-4D97-AF65-F5344CB8AC3E}">
        <p14:creationId xmlns:p14="http://schemas.microsoft.com/office/powerpoint/2010/main" val="53903936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it-CH" dirty="0"/>
              <a:t>Esempi 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373587" cy="4800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84783"/>
            <a:ext cx="3384376" cy="488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38917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it-CH" dirty="0"/>
              <a:t>Esempi 2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384376" cy="4889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484784"/>
            <a:ext cx="3399593" cy="4963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44897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de-CH" dirty="0" err="1"/>
              <a:t>Esempio</a:t>
            </a:r>
            <a:r>
              <a:rPr lang="de-CH" dirty="0"/>
              <a:t> 3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/>
          <a:stretch/>
        </p:blipFill>
        <p:spPr bwMode="auto">
          <a:xfrm>
            <a:off x="755576" y="4725144"/>
            <a:ext cx="2535052" cy="1561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172" y="3212976"/>
            <a:ext cx="4501037" cy="31683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484784"/>
            <a:ext cx="4414842" cy="30963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1208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GB" dirty="0" err="1"/>
              <a:t>Contenuti</a:t>
            </a:r>
            <a:endParaRPr lang="en-GB" dirty="0"/>
          </a:p>
        </p:txBody>
      </p:sp>
      <p:sp>
        <p:nvSpPr>
          <p:cNvPr id="15362" name="Rectangle 1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81000" y="1484784"/>
            <a:ext cx="8382000" cy="496845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de-CH" sz="2400" b="1" dirty="0"/>
              <a:t>1. </a:t>
            </a:r>
            <a:r>
              <a:rPr lang="de-CH" sz="2400" b="1" dirty="0" err="1"/>
              <a:t>Mercato</a:t>
            </a:r>
            <a:r>
              <a:rPr lang="de-CH" sz="2400" b="1" dirty="0"/>
              <a:t> e </a:t>
            </a:r>
            <a:r>
              <a:rPr lang="de-CH" sz="2400" b="1" dirty="0" err="1"/>
              <a:t>mentalità</a:t>
            </a:r>
            <a:r>
              <a:rPr lang="de-CH" sz="2400" b="1" dirty="0"/>
              <a:t> </a:t>
            </a:r>
            <a:r>
              <a:rPr lang="de-CH" sz="2400" b="1" dirty="0" err="1"/>
              <a:t>nelle</a:t>
            </a:r>
            <a:r>
              <a:rPr lang="de-CH" sz="2400" b="1" dirty="0"/>
              <a:t> </a:t>
            </a:r>
            <a:r>
              <a:rPr lang="de-CH" sz="2400" b="1" dirty="0" err="1"/>
              <a:t>società</a:t>
            </a:r>
            <a:endParaRPr lang="de-CH" sz="2400" b="1" dirty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de-CH" sz="2400" b="1" dirty="0"/>
              <a:t>2. </a:t>
            </a:r>
            <a:r>
              <a:rPr lang="de-CH" sz="2400" b="1" dirty="0" err="1"/>
              <a:t>Perchè</a:t>
            </a:r>
            <a:r>
              <a:rPr lang="de-CH" sz="2400" b="1" dirty="0"/>
              <a:t> </a:t>
            </a:r>
            <a:r>
              <a:rPr lang="de-CH" sz="2400" b="1" dirty="0" err="1"/>
              <a:t>profilarsi</a:t>
            </a:r>
            <a:endParaRPr lang="de-CH" sz="2400" b="1" dirty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de-CH" sz="2400" b="1" dirty="0"/>
              <a:t>3. I </a:t>
            </a:r>
            <a:r>
              <a:rPr lang="de-CH" sz="2400" b="1" dirty="0" err="1"/>
              <a:t>diversi</a:t>
            </a:r>
            <a:r>
              <a:rPr lang="de-CH" sz="2400" b="1" dirty="0"/>
              <a:t> </a:t>
            </a:r>
            <a:r>
              <a:rPr lang="de-CH" sz="2400" b="1" dirty="0" err="1"/>
              <a:t>canali</a:t>
            </a:r>
            <a:endParaRPr lang="de-CH" sz="2400" b="1" dirty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de-CH" sz="2400" b="1" dirty="0"/>
              <a:t>4. </a:t>
            </a:r>
            <a:r>
              <a:rPr lang="de-CH" sz="2400" b="1" dirty="0" err="1"/>
              <a:t>Esempi</a:t>
            </a:r>
            <a:endParaRPr lang="de-CH" sz="2400" b="1" dirty="0"/>
          </a:p>
          <a:p>
            <a:pPr marL="0" indent="0" eaLnBrk="1" hangingPunct="1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de-CH" sz="2400" b="1" dirty="0"/>
              <a:t/>
            </a:r>
            <a:br>
              <a:rPr lang="de-CH" sz="2400" b="1" dirty="0"/>
            </a:br>
            <a:endParaRPr lang="de-CH" sz="2400" b="1" dirty="0"/>
          </a:p>
          <a:p>
            <a:pPr marL="0" indent="0">
              <a:spcBef>
                <a:spcPct val="50000"/>
              </a:spcBef>
              <a:spcAft>
                <a:spcPct val="50000"/>
              </a:spcAft>
              <a:buNone/>
              <a:tabLst>
                <a:tab pos="8196263" algn="r"/>
              </a:tabLst>
            </a:pPr>
            <a:r>
              <a:rPr lang="it-CH" sz="2400" b="1" dirty="0"/>
              <a:t/>
            </a:r>
            <a:br>
              <a:rPr lang="it-CH" sz="2400" b="1" dirty="0"/>
            </a:br>
            <a:r>
              <a:rPr lang="it-CH" sz="2000" b="1" dirty="0"/>
              <a:t>Allegato a fine </a:t>
            </a:r>
            <a:r>
              <a:rPr lang="it-CH" sz="2000" b="1" dirty="0" err="1"/>
              <a:t>ppt</a:t>
            </a:r>
            <a:r>
              <a:rPr lang="it-CH" sz="2000" b="1" dirty="0"/>
              <a:t>: </a:t>
            </a:r>
            <a:r>
              <a:rPr lang="it-CH" sz="2000" b="1" dirty="0" err="1"/>
              <a:t>Checklist</a:t>
            </a:r>
            <a:r>
              <a:rPr lang="it-CH" sz="2000" b="1" dirty="0"/>
              <a:t> (</a:t>
            </a:r>
            <a:r>
              <a:rPr lang="it-CH" sz="2000" b="1" u="sng" dirty="0"/>
              <a:t>non viene trattata)</a:t>
            </a:r>
            <a:r>
              <a:rPr lang="de-CH" sz="1200" b="1" dirty="0"/>
              <a:t>	</a:t>
            </a:r>
            <a:endParaRPr lang="de-CH" sz="2400" b="1" dirty="0"/>
          </a:p>
        </p:txBody>
      </p:sp>
    </p:spTree>
    <p:extLst>
      <p:ext uri="{BB962C8B-B14F-4D97-AF65-F5344CB8AC3E}">
        <p14:creationId xmlns:p14="http://schemas.microsoft.com/office/powerpoint/2010/main" val="35496702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de-CH" dirty="0" err="1"/>
              <a:t>Esempio</a:t>
            </a:r>
            <a:r>
              <a:rPr lang="de-CH" dirty="0"/>
              <a:t> 4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700808"/>
            <a:ext cx="378669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933056"/>
            <a:ext cx="5112568" cy="24583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29716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8600" y="323850"/>
            <a:ext cx="7620000" cy="571500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it-CH"/>
          </a:p>
        </p:txBody>
      </p:sp>
      <p:sp>
        <p:nvSpPr>
          <p:cNvPr id="32770" name="Rectangle 6"/>
          <p:cNvSpPr>
            <a:spLocks noChangeArrowheads="1"/>
          </p:cNvSpPr>
          <p:nvPr/>
        </p:nvSpPr>
        <p:spPr bwMode="auto">
          <a:xfrm>
            <a:off x="1763713" y="1828800"/>
            <a:ext cx="6094412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tabLst>
                <a:tab pos="7900988" algn="r"/>
              </a:tabLst>
            </a:pPr>
            <a:r>
              <a:rPr lang="en-GB" sz="8000" i="1">
                <a:latin typeface="Arial" charset="0"/>
              </a:rPr>
              <a:t>Grazie Mille</a:t>
            </a:r>
          </a:p>
          <a:p>
            <a:pPr algn="ctr">
              <a:spcBef>
                <a:spcPct val="20000"/>
              </a:spcBef>
              <a:tabLst>
                <a:tab pos="7900988" algn="r"/>
              </a:tabLst>
            </a:pPr>
            <a:r>
              <a:rPr lang="en-GB" sz="8000" i="1">
                <a:latin typeface="Arial" charset="0"/>
              </a:rPr>
              <a:t>Domande ?</a:t>
            </a:r>
          </a:p>
          <a:p>
            <a:pPr algn="ctr">
              <a:spcBef>
                <a:spcPct val="20000"/>
              </a:spcBef>
              <a:tabLst>
                <a:tab pos="7900988" algn="r"/>
              </a:tabLst>
            </a:pPr>
            <a:endParaRPr lang="en-GB" sz="4400" i="1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14973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44624"/>
            <a:ext cx="7620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Check-List Marketing – 1/3</a:t>
            </a:r>
          </a:p>
        </p:txBody>
      </p:sp>
      <p:sp>
        <p:nvSpPr>
          <p:cNvPr id="6" name="Rettangolo 5"/>
          <p:cNvSpPr/>
          <p:nvPr/>
        </p:nvSpPr>
        <p:spPr>
          <a:xfrm>
            <a:off x="119310" y="1412776"/>
            <a:ext cx="8845178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u="sng" dirty="0"/>
              <a:t>Premessa:</a:t>
            </a:r>
            <a:r>
              <a:rPr lang="it-IT" sz="1200" dirty="0"/>
              <a:t> ogni società che organizza un Corso GT è chiamata a fare pubblicità :</a:t>
            </a:r>
          </a:p>
          <a:p>
            <a:pPr>
              <a:spcBef>
                <a:spcPts val="600"/>
              </a:spcBef>
            </a:pPr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Sui territori comunali del comprensorio esclusivo loro assegnato</a:t>
            </a:r>
            <a:endParaRPr lang="it-IT" sz="1200" b="1" i="1" dirty="0">
              <a:solidFill>
                <a:srgbClr val="008000"/>
              </a:solidFill>
            </a:endParaRPr>
          </a:p>
          <a:p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Sui territori comunali del comprensorio condiviso loro assegnato</a:t>
            </a:r>
            <a:endParaRPr lang="it-IT" sz="1200" dirty="0">
              <a:solidFill>
                <a:srgbClr val="008000"/>
              </a:solidFill>
            </a:endParaRPr>
          </a:p>
          <a:p>
            <a:r>
              <a:rPr lang="it-IT" sz="1200" dirty="0">
                <a:sym typeface="Wingdings" panose="05000000000000000000" pitchFamily="2" charset="2"/>
              </a:rPr>
              <a:t> Sugli stand presenti sul proprio comprensorio o in quelli vicini</a:t>
            </a:r>
          </a:p>
          <a:p>
            <a:r>
              <a:rPr lang="it-IT" sz="1200" dirty="0">
                <a:sym typeface="Wingdings" panose="05000000000000000000" pitchFamily="2" charset="2"/>
              </a:rPr>
              <a:t> Nelle scuole più vicine ai giovani del proprio territorio</a:t>
            </a:r>
            <a:endParaRPr lang="it-IT" sz="1200" dirty="0"/>
          </a:p>
          <a:p>
            <a:endParaRPr lang="it-IT" sz="1200" b="1" u="sng" dirty="0"/>
          </a:p>
          <a:p>
            <a:endParaRPr lang="it-IT" sz="1200" b="1" u="sng" dirty="0"/>
          </a:p>
          <a:p>
            <a:r>
              <a:rPr lang="it-IT" sz="1200" b="1" u="sng" dirty="0"/>
              <a:t>Tempistica d’azione:</a:t>
            </a:r>
            <a:r>
              <a:rPr lang="it-IT" sz="1200" dirty="0"/>
              <a:t> idealmente la campagna pubblicitaria dovrebbe cominciare </a:t>
            </a:r>
            <a:r>
              <a:rPr lang="it-IT" sz="1200" dirty="0" err="1"/>
              <a:t>ca</a:t>
            </a:r>
            <a:r>
              <a:rPr lang="it-IT" sz="1200" dirty="0"/>
              <a:t>. 3 mesi prima della chiusura delle iscrizioni al nuovo corso, occorre quindi procedere per tempo ad aggiornare e preparare il materiale necessario; nonché a raccogliere i recapiti e pianificare il tutto.</a:t>
            </a:r>
          </a:p>
          <a:p>
            <a:pPr>
              <a:spcBef>
                <a:spcPts val="600"/>
              </a:spcBef>
            </a:pPr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Aggiornare la lista dei comuni del comprensorio di riferimento assegnato (</a:t>
            </a:r>
            <a:r>
              <a:rPr lang="it-IT" sz="1200" i="1" dirty="0"/>
              <a:t>capo cantonale GT e Speranze)</a:t>
            </a:r>
            <a:endParaRPr lang="it-IT" sz="1200" dirty="0"/>
          </a:p>
          <a:p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Aggiornare le liste di contatto dei comuni sul proprio comprensorio (</a:t>
            </a:r>
            <a:r>
              <a:rPr lang="it-IT" sz="1200" i="1" dirty="0">
                <a:hlinkClick r:id="rId2"/>
              </a:rPr>
              <a:t>www.ti.ch/comuni</a:t>
            </a:r>
            <a:r>
              <a:rPr lang="it-IT" sz="1200" dirty="0"/>
              <a:t>)</a:t>
            </a:r>
            <a:endParaRPr lang="it-IT" sz="1200" dirty="0">
              <a:solidFill>
                <a:srgbClr val="008000"/>
              </a:solidFill>
            </a:endParaRPr>
          </a:p>
          <a:p>
            <a:r>
              <a:rPr lang="it-IT" sz="1200" dirty="0">
                <a:sym typeface="Wingdings" panose="05000000000000000000" pitchFamily="2" charset="2"/>
              </a:rPr>
              <a:t> Aggiornare le liste di contatto di giornali e riviste per il proprio territorio di riferimento</a:t>
            </a:r>
          </a:p>
          <a:p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Aggiornare le liste di contatto delle società di tiro vicine (</a:t>
            </a:r>
            <a:r>
              <a:rPr lang="it-IT" sz="1200" i="1" dirty="0"/>
              <a:t>www.ftst.ch/societa</a:t>
            </a:r>
            <a:r>
              <a:rPr lang="it-IT" sz="1200" dirty="0"/>
              <a:t> e </a:t>
            </a:r>
            <a:r>
              <a:rPr lang="it-IT" sz="1200" i="1" dirty="0">
                <a:hlinkClick r:id="rId3"/>
              </a:rPr>
              <a:t>www.ftst.ch/</a:t>
            </a:r>
            <a:r>
              <a:rPr lang="it-IT" sz="1200" i="1" dirty="0" err="1">
                <a:hlinkClick r:id="rId3"/>
              </a:rPr>
              <a:t>sites</a:t>
            </a:r>
            <a:r>
              <a:rPr lang="it-IT" sz="1200" i="1" dirty="0">
                <a:hlinkClick r:id="rId3"/>
              </a:rPr>
              <a:t>/default/</a:t>
            </a:r>
            <a:r>
              <a:rPr lang="it-IT" sz="1200" i="1" dirty="0" err="1">
                <a:hlinkClick r:id="rId3"/>
              </a:rPr>
              <a:t>files</a:t>
            </a:r>
            <a:r>
              <a:rPr lang="it-IT" sz="1200" i="1" dirty="0">
                <a:hlinkClick r:id="rId3"/>
              </a:rPr>
              <a:t>/mailsocieta.xls</a:t>
            </a:r>
            <a:r>
              <a:rPr lang="it-IT" sz="1200" dirty="0"/>
              <a:t>)</a:t>
            </a:r>
          </a:p>
          <a:p>
            <a:r>
              <a:rPr lang="it-IT" sz="1200" dirty="0">
                <a:sym typeface="Wingdings" panose="05000000000000000000" pitchFamily="2" charset="2"/>
              </a:rPr>
              <a:t></a:t>
            </a:r>
            <a:r>
              <a:rPr lang="it-IT" sz="1200" dirty="0"/>
              <a:t> Aggiornare le liste di contatto delle società sportive e del tempo libero sul proprio comprensorio (</a:t>
            </a:r>
            <a:r>
              <a:rPr lang="it-IT" sz="1200" i="1" dirty="0"/>
              <a:t>vedi siti dei singoli comuni</a:t>
            </a:r>
            <a:r>
              <a:rPr lang="it-IT" sz="1200" dirty="0"/>
              <a:t>)</a:t>
            </a:r>
          </a:p>
          <a:p>
            <a:r>
              <a:rPr lang="it-IT" sz="1200" dirty="0">
                <a:sym typeface="Wingdings" panose="05000000000000000000" pitchFamily="2" charset="2"/>
              </a:rPr>
              <a:t> Aggiornare eventuali liste di contatto ove si può procedere a pubblicizzare il proprio corso</a:t>
            </a:r>
            <a:endParaRPr lang="it-IT" sz="1200" dirty="0"/>
          </a:p>
          <a:p>
            <a:r>
              <a:rPr lang="it-IT" sz="1200" dirty="0">
                <a:sym typeface="Wingdings" panose="05000000000000000000" pitchFamily="2" charset="2"/>
              </a:rPr>
              <a:t></a:t>
            </a:r>
            <a:r>
              <a:rPr lang="it-IT" sz="1200" dirty="0"/>
              <a:t> Aggiornare sito internet/FB e tutta la documentazione cartacea</a:t>
            </a:r>
            <a:br>
              <a:rPr lang="it-IT" sz="1200" dirty="0"/>
            </a:br>
            <a:r>
              <a:rPr lang="it-IT" sz="1200" dirty="0">
                <a:sym typeface="Wingdings" panose="05000000000000000000" pitchFamily="2" charset="2"/>
              </a:rPr>
              <a:t> Recuperare il calendario con le vacanze scolastiche, le giornate informative per i </a:t>
            </a:r>
            <a:r>
              <a:rPr lang="it-IT" sz="1200" dirty="0" err="1">
                <a:sym typeface="Wingdings" panose="05000000000000000000" pitchFamily="2" charset="2"/>
              </a:rPr>
              <a:t>reclutandi</a:t>
            </a:r>
            <a:r>
              <a:rPr lang="it-IT" sz="1200" dirty="0">
                <a:sym typeface="Wingdings" panose="05000000000000000000" pitchFamily="2" charset="2"/>
              </a:rPr>
              <a:t> e il reclutamento</a:t>
            </a:r>
            <a:endParaRPr lang="it-IT" sz="1200" dirty="0"/>
          </a:p>
          <a:p>
            <a:endParaRPr lang="it-IT" sz="1200" dirty="0"/>
          </a:p>
          <a:p>
            <a:r>
              <a:rPr lang="it-IT" sz="1200" b="1" u="sng" dirty="0"/>
              <a:t>Comprensorio d’istruzione Corsi GT:</a:t>
            </a:r>
            <a:r>
              <a:rPr lang="it-IT" sz="1200" dirty="0"/>
              <a:t> a ogni società, oltre al proprio comprensorio già assegnato d’ufficio (vedi Foglio Ufficiale: w</a:t>
            </a:r>
            <a:r>
              <a:rPr lang="it-CH" sz="1200" i="1" dirty="0"/>
              <a:t>ww.ti.ch/fu</a:t>
            </a:r>
            <a:r>
              <a:rPr lang="it-IT" sz="1200" dirty="0"/>
              <a:t>), viene assegnato un ulteriore comprensorio sul quale non vi sono società che organizzano Corsi GT, cioè:</a:t>
            </a:r>
          </a:p>
          <a:p>
            <a:pPr>
              <a:spcBef>
                <a:spcPts val="600"/>
              </a:spcBef>
            </a:pPr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Comprensori di società presenti sulla medesima struttura</a:t>
            </a:r>
          </a:p>
          <a:p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Comprensori di società presenti nel medesimo comune</a:t>
            </a:r>
          </a:p>
          <a:p>
            <a:r>
              <a:rPr lang="it-IT" sz="1200" dirty="0">
                <a:sym typeface="Wingdings" panose="05000000000000000000" pitchFamily="2" charset="2"/>
              </a:rPr>
              <a:t> </a:t>
            </a:r>
            <a:r>
              <a:rPr lang="it-IT" sz="1200" dirty="0"/>
              <a:t>Comprensori di società più vicine dal punto di vista geografico</a:t>
            </a:r>
          </a:p>
          <a:p>
            <a:pPr>
              <a:spcBef>
                <a:spcPts val="600"/>
              </a:spcBef>
            </a:pPr>
            <a:r>
              <a:rPr lang="it-IT" sz="1200" dirty="0"/>
              <a:t>Un medesimo comprensorio non sfruttato viene per quanto possibile assegnato a più società per massimizzarne la resa.</a:t>
            </a:r>
          </a:p>
        </p:txBody>
      </p:sp>
    </p:spTree>
    <p:extLst>
      <p:ext uri="{BB962C8B-B14F-4D97-AF65-F5344CB8AC3E}">
        <p14:creationId xmlns:p14="http://schemas.microsoft.com/office/powerpoint/2010/main" val="5808138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44624"/>
            <a:ext cx="7620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Check-List Marketing – 2/3</a:t>
            </a:r>
          </a:p>
        </p:txBody>
      </p:sp>
      <p:sp>
        <p:nvSpPr>
          <p:cNvPr id="7" name="Rettangolo 6"/>
          <p:cNvSpPr/>
          <p:nvPr/>
        </p:nvSpPr>
        <p:spPr>
          <a:xfrm>
            <a:off x="179512" y="1530656"/>
            <a:ext cx="884517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u="sng" dirty="0"/>
              <a:t>Scuole:</a:t>
            </a:r>
            <a:r>
              <a:rPr lang="it-IT" sz="1200" dirty="0"/>
              <a:t> Le scuole medie sono ovviamente a vocazione locale, mentre quelle professionali (http://www4.ti.ch/?id=57392) e medie superiori (http://www4.ti.ch/?id=57390) devono essere considerate territorio condiviso da tutti i sodalizi; questo poiché i giovani scelgono la scuola in base al loro interesse e non in base al proprio domicilio.</a:t>
            </a:r>
            <a:br>
              <a:rPr lang="it-IT" sz="1200" dirty="0"/>
            </a:br>
            <a:r>
              <a:rPr lang="it-IT" sz="1200" dirty="0"/>
              <a:t>Ovviamente per le scuole con più sedi (es Liceo e Scuola di Commercio) occorre mirare i propri sforzi scegliendo correttamente quelle di più logico riferimento per i propri giovani.</a:t>
            </a:r>
          </a:p>
        </p:txBody>
      </p:sp>
      <p:sp>
        <p:nvSpPr>
          <p:cNvPr id="8" name="Rettangolo 7"/>
          <p:cNvSpPr/>
          <p:nvPr/>
        </p:nvSpPr>
        <p:spPr>
          <a:xfrm>
            <a:off x="215028" y="2712452"/>
            <a:ext cx="4140725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200" b="1" u="sng" dirty="0"/>
              <a:t>Materiale  propagandistico e non:</a:t>
            </a:r>
            <a:br>
              <a:rPr lang="it-IT" sz="1200" b="1" u="sng" dirty="0"/>
            </a:br>
            <a:endParaRPr lang="it-IT" sz="1200" dirty="0">
              <a:sym typeface="Wingdings" panose="05000000000000000000" pitchFamily="2" charset="2"/>
            </a:endParaRPr>
          </a:p>
          <a:p>
            <a:pPr marL="179388" indent="-179388">
              <a:spcBef>
                <a:spcPts val="600"/>
              </a:spcBef>
            </a:pPr>
            <a:r>
              <a:rPr lang="it-IT" sz="1200" dirty="0">
                <a:sym typeface="Wingdings" panose="05000000000000000000" pitchFamily="2" charset="2"/>
              </a:rPr>
              <a:t>1- </a:t>
            </a:r>
            <a:r>
              <a:rPr lang="it-IT" sz="1200" b="1" dirty="0">
                <a:sym typeface="Wingdings" panose="05000000000000000000" pitchFamily="2" charset="2"/>
              </a:rPr>
              <a:t>Flyer</a:t>
            </a:r>
            <a:r>
              <a:rPr lang="it-IT" sz="1200" dirty="0">
                <a:sym typeface="Wingdings" panose="05000000000000000000" pitchFamily="2" charset="2"/>
              </a:rPr>
              <a:t>: termini di partecipazione, condizioni, costi, tempi, materiale, ecc. tutto in dettaglio</a:t>
            </a:r>
          </a:p>
          <a:p>
            <a:pPr marL="179388" indent="-179388">
              <a:spcBef>
                <a:spcPts val="1200"/>
              </a:spcBef>
            </a:pPr>
            <a:r>
              <a:rPr lang="it-IT" sz="1200" dirty="0">
                <a:sym typeface="Wingdings" panose="05000000000000000000" pitchFamily="2" charset="2"/>
              </a:rPr>
              <a:t>2- </a:t>
            </a:r>
            <a:r>
              <a:rPr lang="it-IT" sz="1200" b="1" dirty="0">
                <a:sym typeface="Wingdings" panose="05000000000000000000" pitchFamily="2" charset="2"/>
              </a:rPr>
              <a:t>Poster e </a:t>
            </a:r>
            <a:r>
              <a:rPr lang="it-IT" sz="1200" b="1" dirty="0" err="1">
                <a:sym typeface="Wingdings" panose="05000000000000000000" pitchFamily="2" charset="2"/>
              </a:rPr>
              <a:t>handout</a:t>
            </a:r>
            <a:r>
              <a:rPr lang="it-IT" sz="1200" dirty="0">
                <a:sym typeface="Wingdings" panose="05000000000000000000" pitchFamily="2" charset="2"/>
              </a:rPr>
              <a:t>: molto succintamente termini di partecipazione, tempi, materiale, ecc.</a:t>
            </a:r>
          </a:p>
          <a:p>
            <a:pPr marL="179388" indent="-179388">
              <a:spcBef>
                <a:spcPts val="1200"/>
              </a:spcBef>
            </a:pPr>
            <a:r>
              <a:rPr lang="it-IT" sz="1200" dirty="0">
                <a:sym typeface="Wingdings" panose="05000000000000000000" pitchFamily="2" charset="2"/>
              </a:rPr>
              <a:t>3- </a:t>
            </a:r>
            <a:r>
              <a:rPr lang="it-IT" sz="1200" b="1" dirty="0">
                <a:sym typeface="Wingdings" panose="05000000000000000000" pitchFamily="2" charset="2"/>
              </a:rPr>
              <a:t>Mail e SPAM-Mail</a:t>
            </a:r>
            <a:r>
              <a:rPr lang="it-IT" sz="1200" dirty="0">
                <a:sym typeface="Wingdings" panose="05000000000000000000" pitchFamily="2" charset="2"/>
              </a:rPr>
              <a:t>: versione elettronica del poster</a:t>
            </a:r>
          </a:p>
          <a:p>
            <a:pPr marL="179388" indent="-179388">
              <a:spcBef>
                <a:spcPts val="1200"/>
              </a:spcBef>
            </a:pPr>
            <a:r>
              <a:rPr lang="it-IT" sz="1200" dirty="0">
                <a:sym typeface="Wingdings" panose="05000000000000000000" pitchFamily="2" charset="2"/>
              </a:rPr>
              <a:t>4- </a:t>
            </a:r>
            <a:r>
              <a:rPr lang="it-IT" sz="1200" b="1" dirty="0">
                <a:sym typeface="Wingdings" panose="05000000000000000000" pitchFamily="2" charset="2"/>
              </a:rPr>
              <a:t>Annunci e comunicati</a:t>
            </a:r>
            <a:r>
              <a:rPr lang="it-IT" sz="1200" dirty="0">
                <a:sym typeface="Wingdings" panose="05000000000000000000" pitchFamily="2" charset="2"/>
              </a:rPr>
              <a:t>: Mail per riviste e quotidiani</a:t>
            </a:r>
          </a:p>
          <a:p>
            <a:pPr marL="179388" indent="-179388">
              <a:spcBef>
                <a:spcPts val="1200"/>
              </a:spcBef>
            </a:pPr>
            <a:r>
              <a:rPr lang="it-IT" sz="1200" dirty="0">
                <a:sym typeface="Wingdings" panose="05000000000000000000" pitchFamily="2" charset="2"/>
              </a:rPr>
              <a:t>5- </a:t>
            </a:r>
            <a:r>
              <a:rPr lang="it-IT" sz="1200" b="1" dirty="0">
                <a:sym typeface="Wingdings" panose="05000000000000000000" pitchFamily="2" charset="2"/>
              </a:rPr>
              <a:t>Flyer del Cantone sul corso GT</a:t>
            </a:r>
            <a:r>
              <a:rPr lang="it-IT" sz="1200" dirty="0">
                <a:sym typeface="Wingdings" panose="05000000000000000000" pitchFamily="2" charset="2"/>
              </a:rPr>
              <a:t>: info generali sul CGT (utilizzarlo anche per far passare i propri corsi G+S)</a:t>
            </a:r>
          </a:p>
        </p:txBody>
      </p:sp>
      <p:sp>
        <p:nvSpPr>
          <p:cNvPr id="9" name="Rettangolo 8"/>
          <p:cNvSpPr/>
          <p:nvPr/>
        </p:nvSpPr>
        <p:spPr>
          <a:xfrm>
            <a:off x="4788024" y="2708920"/>
            <a:ext cx="4104456" cy="2392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it-IT" sz="1200" b="1" u="sng" dirty="0">
                <a:sym typeface="Wingdings" panose="05000000000000000000" pitchFamily="2" charset="2"/>
              </a:rPr>
              <a:t>Aggiornare</a:t>
            </a:r>
            <a:br>
              <a:rPr lang="it-IT" sz="1200" b="1" u="sng" dirty="0">
                <a:sym typeface="Wingdings" panose="05000000000000000000" pitchFamily="2" charset="2"/>
              </a:rPr>
            </a:br>
            <a:endParaRPr lang="it-IT" sz="1200" b="1" u="sng" dirty="0">
              <a:sym typeface="Wingdings" panose="05000000000000000000" pitchFamily="2" charset="2"/>
            </a:endParaRPr>
          </a:p>
          <a:p>
            <a:pPr>
              <a:spcBef>
                <a:spcPts val="300"/>
              </a:spcBef>
            </a:pPr>
            <a:r>
              <a:rPr lang="it-IT" sz="1200" dirty="0">
                <a:sym typeface="Wingdings" panose="05000000000000000000" pitchFamily="2" charset="2"/>
              </a:rPr>
              <a:t> Date del corso </a:t>
            </a:r>
          </a:p>
          <a:p>
            <a:pPr>
              <a:spcBef>
                <a:spcPts val="300"/>
              </a:spcBef>
            </a:pPr>
            <a:r>
              <a:rPr lang="it-IT" sz="1200" dirty="0">
                <a:sym typeface="Wingdings" panose="05000000000000000000" pitchFamily="2" charset="2"/>
              </a:rPr>
              <a:t> Data di termine delle iscrizione</a:t>
            </a:r>
          </a:p>
          <a:p>
            <a:pPr>
              <a:spcBef>
                <a:spcPts val="300"/>
              </a:spcBef>
              <a:tabLst>
                <a:tab pos="182563" algn="l"/>
              </a:tabLst>
            </a:pPr>
            <a:r>
              <a:rPr lang="it-IT" sz="1200" dirty="0">
                <a:sym typeface="Wingdings" panose="05000000000000000000" pitchFamily="2" charset="2"/>
              </a:rPr>
              <a:t> Date del calendario stagionale (es </a:t>
            </a:r>
            <a:r>
              <a:rPr lang="it-IT" sz="1200" dirty="0" err="1">
                <a:sym typeface="Wingdings" panose="05000000000000000000" pitchFamily="2" charset="2"/>
              </a:rPr>
              <a:t>GCant</a:t>
            </a:r>
            <a:r>
              <a:rPr lang="it-IT" sz="1200" dirty="0">
                <a:sym typeface="Wingdings" panose="05000000000000000000" pitchFamily="2" charset="2"/>
              </a:rPr>
              <a:t>, TFC, TP, ...)</a:t>
            </a:r>
            <a:br>
              <a:rPr lang="it-IT" sz="1200" dirty="0">
                <a:sym typeface="Wingdings" panose="05000000000000000000" pitchFamily="2" charset="2"/>
              </a:rPr>
            </a:br>
            <a:r>
              <a:rPr lang="it-IT" sz="1200" dirty="0">
                <a:sym typeface="Wingdings" panose="05000000000000000000" pitchFamily="2" charset="2"/>
              </a:rPr>
              <a:t>	(per ciò che non si sa si può inserire: «da definire»)</a:t>
            </a:r>
          </a:p>
          <a:p>
            <a:pPr>
              <a:spcBef>
                <a:spcPts val="300"/>
              </a:spcBef>
            </a:pPr>
            <a:r>
              <a:rPr lang="it-IT" sz="1200" dirty="0">
                <a:sym typeface="Wingdings" panose="05000000000000000000" pitchFamily="2" charset="2"/>
              </a:rPr>
              <a:t> Persone di contatto, mail e numeri di telefono</a:t>
            </a:r>
          </a:p>
          <a:p>
            <a:pPr marL="182563" indent="-182563">
              <a:spcBef>
                <a:spcPts val="300"/>
              </a:spcBef>
              <a:tabLst>
                <a:tab pos="182563" algn="l"/>
              </a:tabLst>
            </a:pPr>
            <a:r>
              <a:rPr lang="it-IT" sz="1200" dirty="0">
                <a:sym typeface="Wingdings" panose="05000000000000000000" pitchFamily="2" charset="2"/>
              </a:rPr>
              <a:t> Presentazione e attività del corso (es. Festa Federale di Tiro, ...) </a:t>
            </a:r>
          </a:p>
          <a:p>
            <a:pPr>
              <a:spcBef>
                <a:spcPts val="300"/>
              </a:spcBef>
            </a:pPr>
            <a:r>
              <a:rPr lang="it-IT" sz="1200" dirty="0">
                <a:sym typeface="Wingdings" panose="05000000000000000000" pitchFamily="2" charset="2"/>
              </a:rPr>
              <a:t> Testi e grafica</a:t>
            </a:r>
          </a:p>
          <a:p>
            <a:pPr>
              <a:spcBef>
                <a:spcPts val="300"/>
              </a:spcBef>
            </a:pPr>
            <a:endParaRPr lang="it-IT" sz="1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6610392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28600" y="44624"/>
            <a:ext cx="7620000" cy="1152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Check-List Marketing – 3/3</a:t>
            </a:r>
          </a:p>
        </p:txBody>
      </p:sp>
      <p:graphicFrame>
        <p:nvGraphicFramePr>
          <p:cNvPr id="7" name="Tabel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844574"/>
              </p:ext>
            </p:extLst>
          </p:nvPr>
        </p:nvGraphicFramePr>
        <p:xfrm>
          <a:off x="196239" y="1628800"/>
          <a:ext cx="8751522" cy="44492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7465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4086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002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93610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80120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894025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961456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</a:tblGrid>
              <a:tr h="602200">
                <a:tc>
                  <a:txBody>
                    <a:bodyPr/>
                    <a:lstStyle/>
                    <a:p>
                      <a:pPr algn="r"/>
                      <a:r>
                        <a:rPr lang="it-CH" sz="700" dirty="0">
                          <a:solidFill>
                            <a:schemeClr val="tx1"/>
                          </a:solidFill>
                        </a:rPr>
                        <a:t>Destinatario</a:t>
                      </a:r>
                    </a:p>
                    <a:p>
                      <a:pPr algn="r"/>
                      <a:endParaRPr lang="it-CH" sz="700" dirty="0">
                        <a:solidFill>
                          <a:schemeClr val="tx1"/>
                        </a:solidFill>
                      </a:endParaRPr>
                    </a:p>
                    <a:p>
                      <a:pPr algn="r"/>
                      <a:endParaRPr lang="it-CH" sz="700" dirty="0">
                        <a:solidFill>
                          <a:schemeClr val="tx1"/>
                        </a:solidFill>
                      </a:endParaRPr>
                    </a:p>
                    <a:p>
                      <a:pPr algn="l"/>
                      <a:r>
                        <a:rPr lang="it-CH" sz="700" dirty="0">
                          <a:solidFill>
                            <a:schemeClr val="tx1"/>
                          </a:solidFill>
                        </a:rPr>
                        <a:t>Cosa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1000" baseline="0" dirty="0">
                          <a:solidFill>
                            <a:schemeClr val="tx1"/>
                          </a:solidFill>
                        </a:rPr>
                        <a:t>U21 attuali ed ex</a:t>
                      </a:r>
                      <a:endParaRPr lang="it-CH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1000" dirty="0">
                          <a:solidFill>
                            <a:schemeClr val="tx1"/>
                          </a:solidFill>
                        </a:rPr>
                        <a:t>Autorità</a:t>
                      </a:r>
                      <a:r>
                        <a:rPr lang="it-CH" sz="1000" baseline="0" dirty="0">
                          <a:solidFill>
                            <a:schemeClr val="tx1"/>
                          </a:solidFill>
                        </a:rPr>
                        <a:t> comunali</a:t>
                      </a:r>
                    </a:p>
                    <a:p>
                      <a:r>
                        <a:rPr lang="it-IT" sz="1000" b="1" i="1" dirty="0">
                          <a:solidFill>
                            <a:srgbClr val="008000"/>
                          </a:solidFill>
                        </a:rPr>
                        <a:t> (solo corsi GT)</a:t>
                      </a:r>
                      <a:endParaRPr lang="it-CH" sz="1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1000" dirty="0">
                          <a:solidFill>
                            <a:schemeClr val="tx1"/>
                          </a:solidFill>
                        </a:rPr>
                        <a:t>Altre società di tiro vicine</a:t>
                      </a:r>
                    </a:p>
                    <a:p>
                      <a:endParaRPr lang="it-CH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 dirty="0">
                          <a:solidFill>
                            <a:schemeClr val="tx1"/>
                          </a:solidFill>
                        </a:rPr>
                        <a:t>Altre società sportive vicine</a:t>
                      </a:r>
                      <a:r>
                        <a:rPr lang="it-IT" sz="1000" b="1" i="1" dirty="0">
                          <a:solidFill>
                            <a:srgbClr val="0000FF"/>
                          </a:solidFill>
                        </a:rPr>
                        <a:t> </a:t>
                      </a:r>
                      <a:r>
                        <a:rPr lang="it-IT" sz="1000" b="1" i="1" dirty="0">
                          <a:solidFill>
                            <a:srgbClr val="008000"/>
                          </a:solidFill>
                        </a:rPr>
                        <a:t>(solo corsi GT)</a:t>
                      </a:r>
                      <a:endParaRPr lang="it-CH" sz="1000" dirty="0">
                        <a:solidFill>
                          <a:srgbClr val="008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1000" dirty="0">
                          <a:solidFill>
                            <a:schemeClr val="tx1"/>
                          </a:solidFill>
                        </a:rPr>
                        <a:t>Esercizi (negozi,</a:t>
                      </a:r>
                      <a:r>
                        <a:rPr lang="it-CH" sz="1000" baseline="0" dirty="0">
                          <a:solidFill>
                            <a:schemeClr val="tx1"/>
                          </a:solidFill>
                        </a:rPr>
                        <a:t> bar, ...)</a:t>
                      </a:r>
                      <a:endParaRPr lang="it-CH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1000" dirty="0">
                          <a:solidFill>
                            <a:schemeClr val="tx1"/>
                          </a:solidFill>
                        </a:rPr>
                        <a:t>Soci</a:t>
                      </a:r>
                      <a:r>
                        <a:rPr lang="it-CH" sz="1000" baseline="0" dirty="0">
                          <a:solidFill>
                            <a:schemeClr val="tx1"/>
                          </a:solidFill>
                        </a:rPr>
                        <a:t> o altre persone interessate</a:t>
                      </a:r>
                      <a:endParaRPr lang="it-CH" sz="1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1000" dirty="0">
                          <a:solidFill>
                            <a:schemeClr val="tx1"/>
                          </a:solidFill>
                        </a:rPr>
                        <a:t>Stampa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40427">
                <a:tc>
                  <a:txBody>
                    <a:bodyPr/>
                    <a:lstStyle/>
                    <a:p>
                      <a:r>
                        <a:rPr lang="it-IT" sz="1000" b="1" dirty="0"/>
                        <a:t>Flyer</a:t>
                      </a:r>
                      <a:endParaRPr lang="it-CH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per loro e da far girare</a:t>
                      </a:r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dirty="0"/>
                        <a:t>Inviare per conoscenza come allegato quando vengono contattati</a:t>
                      </a:r>
                    </a:p>
                    <a:p>
                      <a:endParaRPr lang="it-CH" sz="700" dirty="0"/>
                    </a:p>
                    <a:p>
                      <a:r>
                        <a:rPr lang="it-CH" sz="700" dirty="0"/>
                        <a:t>Inviare perché il comune l’alleghi alla lettera che inviano ai 18enni in occasione del reclutamento (gennaio !!)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conoscenza come allegato quando vengono contattati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conoscenza come allegato quando vengono contattati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mail da avere</a:t>
                      </a:r>
                      <a:r>
                        <a:rPr lang="it-CH" sz="700" baseline="0" dirty="0"/>
                        <a:t> li da consegnare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per loro conoscenza e da far girare</a:t>
                      </a:r>
                      <a:endParaRPr lang="it-CH" sz="700" dirty="0"/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per loro conoscenza</a:t>
                      </a:r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53120">
                <a:tc>
                  <a:txBody>
                    <a:bodyPr/>
                    <a:lstStyle/>
                    <a:p>
                      <a:r>
                        <a:rPr lang="it-CH" sz="1000" b="1" dirty="0"/>
                        <a:t>Poster</a:t>
                      </a:r>
                      <a:endParaRPr lang="it-CH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Consegnare stampato in più copie da appendere agli albi scolastici e non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mail da appendere agli albi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mail da appendere agli albi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mail da appendere agli albi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mail da appendere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per loro conoscenza e da far girare</a:t>
                      </a:r>
                      <a:endParaRPr lang="it-CH" sz="700" dirty="0"/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4042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1000" b="1" dirty="0" err="1"/>
                        <a:t>Handout</a:t>
                      </a:r>
                      <a:endParaRPr lang="it-CH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dirty="0"/>
                        <a:t>Consegnare stampato in più copie da far girare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Consegnare stampato in più copie per</a:t>
                      </a:r>
                      <a:r>
                        <a:rPr lang="it-CH" sz="700" baseline="0" dirty="0"/>
                        <a:t> gli sportelli</a:t>
                      </a:r>
                      <a:endParaRPr lang="it-CH" sz="700" dirty="0"/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Consegnare stampato in più copie da far girare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Consegnare stampato in più copie da far girare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Consegnare stampato in più copie da far girare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i="1"/>
                        <a:t>Non</a:t>
                      </a:r>
                      <a:r>
                        <a:rPr lang="it-CH" sz="700" i="1" baseline="0"/>
                        <a:t> Applicabile</a:t>
                      </a:r>
                      <a:endParaRPr lang="it-CH" sz="700" i="1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57720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IT" sz="1000" b="1" dirty="0">
                          <a:sym typeface="Wingdings" panose="05000000000000000000" pitchFamily="2" charset="2"/>
                        </a:rPr>
                        <a:t>SPAM-Mail</a:t>
                      </a:r>
                      <a:endParaRPr lang="it-CH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da far proseguire</a:t>
                      </a:r>
                      <a:endParaRPr lang="it-CH" sz="700" dirty="0"/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/>
                        <a:t>Non</a:t>
                      </a:r>
                      <a:r>
                        <a:rPr lang="it-CH" sz="700" i="1" baseline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da far proseguire</a:t>
                      </a:r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40427">
                <a:tc>
                  <a:txBody>
                    <a:bodyPr/>
                    <a:lstStyle/>
                    <a:p>
                      <a:r>
                        <a:rPr lang="it-IT" sz="1000" b="1" dirty="0">
                          <a:sym typeface="Wingdings" panose="05000000000000000000" pitchFamily="2" charset="2"/>
                        </a:rPr>
                        <a:t>Annunci</a:t>
                      </a:r>
                      <a:r>
                        <a:rPr lang="it-IT" sz="1000" b="1" baseline="0" dirty="0">
                          <a:sym typeface="Wingdings" panose="05000000000000000000" pitchFamily="2" charset="2"/>
                        </a:rPr>
                        <a:t> stampa</a:t>
                      </a:r>
                      <a:endParaRPr lang="it-CH" sz="10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/>
                        <a:t>Non</a:t>
                      </a:r>
                      <a:r>
                        <a:rPr lang="it-CH" sz="700" i="1" baseline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/>
                        <a:t>Non</a:t>
                      </a:r>
                      <a:r>
                        <a:rPr lang="it-CH" sz="700" i="1" baseline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/>
                        <a:t>Non</a:t>
                      </a:r>
                      <a:r>
                        <a:rPr lang="it-CH" sz="700" i="1" baseline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/>
                        <a:t>Non</a:t>
                      </a:r>
                      <a:r>
                        <a:rPr lang="it-CH" sz="700" i="1" baseline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/>
                        <a:t>Non</a:t>
                      </a:r>
                      <a:r>
                        <a:rPr lang="it-CH" sz="700" i="1" baseline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dirty="0"/>
                        <a:t>Inviare per la pubblicazione (aggiungere sempre una foto)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40427">
                <a:tc>
                  <a:txBody>
                    <a:bodyPr/>
                    <a:lstStyle/>
                    <a:p>
                      <a:r>
                        <a:rPr lang="it-IT" sz="1000" b="1" dirty="0">
                          <a:sym typeface="Wingdings" panose="05000000000000000000" pitchFamily="2" charset="2"/>
                        </a:rPr>
                        <a:t>Flyer del Cantone sul corso GT</a:t>
                      </a:r>
                      <a:endParaRPr lang="it-CH" sz="10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per loro conoscenza e da far girare</a:t>
                      </a:r>
                      <a:endParaRPr lang="it-CH" sz="700" dirty="0"/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conoscenza come allegato quando vengono contattati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conoscenza come allegato quando vengono contattati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conoscenza come allegato quando vengono contattati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 per mail da avere</a:t>
                      </a:r>
                      <a:r>
                        <a:rPr lang="it-CH" sz="700" baseline="0" dirty="0"/>
                        <a:t> li da consegnare</a:t>
                      </a:r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it-CH" sz="700" dirty="0"/>
                        <a:t>Inviare</a:t>
                      </a:r>
                      <a:r>
                        <a:rPr lang="it-CH" sz="700" baseline="0" dirty="0"/>
                        <a:t> per loro conoscenza e da far girare</a:t>
                      </a:r>
                      <a:endParaRPr lang="it-CH" sz="700" dirty="0"/>
                    </a:p>
                    <a:p>
                      <a:endParaRPr lang="it-CH" sz="7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it-CH" sz="700" i="1" dirty="0"/>
                        <a:t>Non</a:t>
                      </a:r>
                      <a:r>
                        <a:rPr lang="it-CH" sz="700" i="1" baseline="0" dirty="0"/>
                        <a:t> Applicabile</a:t>
                      </a:r>
                      <a:endParaRPr lang="it-CH" sz="700" i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455020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32"/>
          <p:cNvSpPr>
            <a:spLocks noChangeArrowheads="1"/>
          </p:cNvSpPr>
          <p:nvPr/>
        </p:nvSpPr>
        <p:spPr bwMode="auto">
          <a:xfrm>
            <a:off x="5148064" y="3429000"/>
            <a:ext cx="2376264" cy="1476617"/>
          </a:xfrm>
          <a:prstGeom prst="ellipse">
            <a:avLst/>
          </a:prstGeom>
          <a:solidFill>
            <a:srgbClr val="FFFF66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>
                <a:latin typeface="Arial" charset="0"/>
              </a:rPr>
              <a:t>Sport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>
                <a:latin typeface="Arial" charset="0"/>
              </a:rPr>
              <a:t>strumentali</a:t>
            </a:r>
          </a:p>
        </p:txBody>
      </p:sp>
      <p:sp>
        <p:nvSpPr>
          <p:cNvPr id="3" name="Oval 33"/>
          <p:cNvSpPr>
            <a:spLocks noChangeArrowheads="1"/>
          </p:cNvSpPr>
          <p:nvPr/>
        </p:nvSpPr>
        <p:spPr bwMode="auto">
          <a:xfrm>
            <a:off x="2843808" y="4221088"/>
            <a:ext cx="3168352" cy="1181293"/>
          </a:xfrm>
          <a:prstGeom prst="ellipse">
            <a:avLst/>
          </a:prstGeom>
          <a:solidFill>
            <a:srgbClr val="99FF99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 dirty="0">
                <a:latin typeface="Arial" charset="0"/>
              </a:rPr>
              <a:t>Sport ricreativi</a:t>
            </a:r>
          </a:p>
        </p:txBody>
      </p:sp>
      <p:sp>
        <p:nvSpPr>
          <p:cNvPr id="4" name="Oval 34"/>
          <p:cNvSpPr>
            <a:spLocks noChangeArrowheads="1"/>
          </p:cNvSpPr>
          <p:nvPr/>
        </p:nvSpPr>
        <p:spPr bwMode="auto">
          <a:xfrm>
            <a:off x="1624955" y="3777827"/>
            <a:ext cx="2044065" cy="1033631"/>
          </a:xfrm>
          <a:prstGeom prst="ellipse">
            <a:avLst/>
          </a:prstGeom>
          <a:solidFill>
            <a:srgbClr val="FF99FF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 dirty="0">
                <a:latin typeface="Arial" charset="0"/>
              </a:rPr>
              <a:t>Sport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 dirty="0">
                <a:latin typeface="Arial" charset="0"/>
              </a:rPr>
              <a:t>alternativi</a:t>
            </a:r>
          </a:p>
        </p:txBody>
      </p:sp>
      <p:sp>
        <p:nvSpPr>
          <p:cNvPr id="5" name="Oval 31"/>
          <p:cNvSpPr>
            <a:spLocks noChangeArrowheads="1"/>
          </p:cNvSpPr>
          <p:nvPr/>
        </p:nvSpPr>
        <p:spPr bwMode="auto">
          <a:xfrm>
            <a:off x="2771800" y="2996952"/>
            <a:ext cx="3255921" cy="1328955"/>
          </a:xfrm>
          <a:prstGeom prst="ellipse">
            <a:avLst/>
          </a:prstGeom>
          <a:solidFill>
            <a:srgbClr val="FF9999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>
                <a:latin typeface="Arial" charset="0"/>
              </a:rPr>
              <a:t>Sport di punta</a:t>
            </a:r>
          </a:p>
        </p:txBody>
      </p:sp>
      <p:sp>
        <p:nvSpPr>
          <p:cNvPr id="6" name="Oval 30"/>
          <p:cNvSpPr>
            <a:spLocks noChangeArrowheads="1"/>
          </p:cNvSpPr>
          <p:nvPr/>
        </p:nvSpPr>
        <p:spPr bwMode="auto">
          <a:xfrm>
            <a:off x="1619672" y="2276872"/>
            <a:ext cx="1666735" cy="1631310"/>
          </a:xfrm>
          <a:prstGeom prst="ellipse">
            <a:avLst/>
          </a:prstGeom>
          <a:solidFill>
            <a:srgbClr val="99CCFF"/>
          </a:solidFill>
          <a:ln w="19050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28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>
                <a:latin typeface="Arial" charset="0"/>
              </a:rPr>
              <a:t>Sport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it-CH" altLang="it-CH" sz="2000" b="1">
                <a:latin typeface="Arial" charset="0"/>
              </a:rPr>
              <a:t>mediatici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/>
              <a:t>La nostra </a:t>
            </a:r>
            <a:r>
              <a:rPr lang="en-GB" kern="0" dirty="0" err="1"/>
              <a:t>nicchia</a:t>
            </a:r>
            <a:r>
              <a:rPr lang="en-GB" kern="0" dirty="0"/>
              <a:t> di </a:t>
            </a:r>
            <a:r>
              <a:rPr lang="en-GB" kern="0" dirty="0" err="1"/>
              <a:t>mercato</a:t>
            </a:r>
            <a:endParaRPr lang="en-GB" kern="0" dirty="0"/>
          </a:p>
        </p:txBody>
      </p:sp>
      <p:sp>
        <p:nvSpPr>
          <p:cNvPr id="7" name="AutoShape 36"/>
          <p:cNvSpPr>
            <a:spLocks noChangeArrowheads="1"/>
          </p:cNvSpPr>
          <p:nvPr/>
        </p:nvSpPr>
        <p:spPr bwMode="auto">
          <a:xfrm>
            <a:off x="3419872" y="3933056"/>
            <a:ext cx="722252" cy="675024"/>
          </a:xfrm>
          <a:prstGeom prst="star5">
            <a:avLst/>
          </a:prstGeom>
          <a:solidFill>
            <a:srgbClr val="33CCCC"/>
          </a:solidFill>
          <a:ln w="28575">
            <a:solidFill>
              <a:srgbClr val="006699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de-CH" sz="1050"/>
          </a:p>
        </p:txBody>
      </p:sp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772816"/>
            <a:ext cx="1297158" cy="1482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uppieren 18"/>
          <p:cNvGrpSpPr/>
          <p:nvPr/>
        </p:nvGrpSpPr>
        <p:grpSpPr>
          <a:xfrm>
            <a:off x="7308304" y="2420888"/>
            <a:ext cx="792088" cy="792088"/>
            <a:chOff x="7668344" y="2852936"/>
            <a:chExt cx="1080120" cy="1080120"/>
          </a:xfrm>
        </p:grpSpPr>
        <p:sp>
          <p:nvSpPr>
            <p:cNvPr id="17" name="Rechteck 16"/>
            <p:cNvSpPr/>
            <p:nvPr/>
          </p:nvSpPr>
          <p:spPr bwMode="auto">
            <a:xfrm>
              <a:off x="7668344" y="2852936"/>
              <a:ext cx="1080120" cy="1080120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11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6" name="Kreuz 15"/>
            <p:cNvSpPr/>
            <p:nvPr/>
          </p:nvSpPr>
          <p:spPr bwMode="auto">
            <a:xfrm>
              <a:off x="7812360" y="2996952"/>
              <a:ext cx="792088" cy="792088"/>
            </a:xfrm>
            <a:prstGeom prst="plus">
              <a:avLst>
                <a:gd name="adj" fmla="val 33715"/>
              </a:avLst>
            </a:prstGeom>
            <a:solidFill>
              <a:schemeClr val="bg1"/>
            </a:solidFill>
            <a:ln w="952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0" tIns="0" rIns="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de-CH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8" name="Textfeld 17"/>
            <p:cNvSpPr txBox="1"/>
            <p:nvPr/>
          </p:nvSpPr>
          <p:spPr>
            <a:xfrm>
              <a:off x="7821324" y="3221414"/>
              <a:ext cx="783123" cy="356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CH" sz="1100" b="1" dirty="0"/>
                <a:t>15-20</a:t>
              </a:r>
            </a:p>
          </p:txBody>
        </p:sp>
      </p:grpSp>
      <p:sp>
        <p:nvSpPr>
          <p:cNvPr id="25" name="Freihandform 24"/>
          <p:cNvSpPr/>
          <p:nvPr/>
        </p:nvSpPr>
        <p:spPr bwMode="auto">
          <a:xfrm>
            <a:off x="4150659" y="3146612"/>
            <a:ext cx="2241176" cy="1201270"/>
          </a:xfrm>
          <a:custGeom>
            <a:avLst/>
            <a:gdLst>
              <a:gd name="connsiteX0" fmla="*/ 0 w 2241176"/>
              <a:gd name="connsiteY0" fmla="*/ 1201270 h 1201270"/>
              <a:gd name="connsiteX1" fmla="*/ 1371600 w 2241176"/>
              <a:gd name="connsiteY1" fmla="*/ 959223 h 1201270"/>
              <a:gd name="connsiteX2" fmla="*/ 2241176 w 2241176"/>
              <a:gd name="connsiteY2" fmla="*/ 0 h 12012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241176" h="1201270">
                <a:moveTo>
                  <a:pt x="0" y="1201270"/>
                </a:moveTo>
                <a:cubicBezTo>
                  <a:pt x="499035" y="1180352"/>
                  <a:pt x="998071" y="1159435"/>
                  <a:pt x="1371600" y="959223"/>
                </a:cubicBezTo>
                <a:cubicBezTo>
                  <a:pt x="1745129" y="759011"/>
                  <a:pt x="1993152" y="379505"/>
                  <a:pt x="2241176" y="0"/>
                </a:cubicBezTo>
              </a:path>
            </a:pathLst>
          </a:custGeom>
          <a:noFill/>
          <a:ln w="28575" cap="flat" cmpd="sng" algn="ctr">
            <a:solidFill>
              <a:srgbClr val="006699"/>
            </a:solidFill>
            <a:prstDash val="solid"/>
            <a:round/>
            <a:headEnd type="none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938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1" animBg="1"/>
      <p:bldP spid="2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 err="1"/>
              <a:t>Cambio</a:t>
            </a:r>
            <a:r>
              <a:rPr lang="en-GB" dirty="0"/>
              <a:t> di </a:t>
            </a:r>
            <a:r>
              <a:rPr lang="en-GB" dirty="0" err="1"/>
              <a:t>mentalità</a:t>
            </a:r>
            <a:endParaRPr lang="en-GB" dirty="0"/>
          </a:p>
        </p:txBody>
      </p:sp>
      <p:pic>
        <p:nvPicPr>
          <p:cNvPr id="106" name="Picture 7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3463" y="1633736"/>
            <a:ext cx="1928787" cy="2438400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" name="Freccia a destra rientrata 4"/>
          <p:cNvSpPr/>
          <p:nvPr/>
        </p:nvSpPr>
        <p:spPr bwMode="auto">
          <a:xfrm rot="10800000">
            <a:off x="4042141" y="2348880"/>
            <a:ext cx="1368152" cy="1008112"/>
          </a:xfrm>
          <a:prstGeom prst="notchedRightArrow">
            <a:avLst>
              <a:gd name="adj1" fmla="val 44336"/>
              <a:gd name="adj2" fmla="val 44210"/>
            </a:avLst>
          </a:prstGeom>
          <a:noFill/>
          <a:ln w="57150">
            <a:solidFill>
              <a:schemeClr val="tx1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7349" y="2217794"/>
            <a:ext cx="1310538" cy="1236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452" y="2486567"/>
            <a:ext cx="1134825" cy="113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7176" y="2132856"/>
            <a:ext cx="1441174" cy="1647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590475" y="2004148"/>
            <a:ext cx="2085975" cy="2190750"/>
            <a:chOff x="-1188640" y="4221088"/>
            <a:chExt cx="2085975" cy="219075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7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8640" y="4221088"/>
              <a:ext cx="2085975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7"/>
            <p:cNvPicPr>
              <a:picLocks noChangeAspect="1" noChangeArrowheads="1"/>
            </p:cNvPicPr>
            <p:nvPr/>
          </p:nvPicPr>
          <p:blipFill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7968" y="4750179"/>
              <a:ext cx="1003544" cy="126869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51" name="Freccia a destra rientrata 150"/>
          <p:cNvSpPr/>
          <p:nvPr/>
        </p:nvSpPr>
        <p:spPr bwMode="auto">
          <a:xfrm>
            <a:off x="4157483" y="2348880"/>
            <a:ext cx="1368152" cy="1008112"/>
          </a:xfrm>
          <a:prstGeom prst="notchedRightArrow">
            <a:avLst>
              <a:gd name="adj1" fmla="val 38421"/>
              <a:gd name="adj2" fmla="val 44210"/>
            </a:avLst>
          </a:prstGeom>
          <a:noFill/>
          <a:ln w="5715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16"/>
          <p:cNvSpPr>
            <a:spLocks noChangeArrowheads="1"/>
          </p:cNvSpPr>
          <p:nvPr/>
        </p:nvSpPr>
        <p:spPr bwMode="auto">
          <a:xfrm>
            <a:off x="514536" y="4204516"/>
            <a:ext cx="2083321" cy="2479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b="1" dirty="0">
                <a:latin typeface="+mj-lt"/>
              </a:rPr>
              <a:t>Il Corso GT </a:t>
            </a:r>
            <a:r>
              <a:rPr lang="de-CH" sz="1200" b="1" dirty="0" err="1">
                <a:latin typeface="+mj-lt"/>
              </a:rPr>
              <a:t>come</a:t>
            </a:r>
            <a:r>
              <a:rPr lang="de-CH" sz="1200" b="1" dirty="0">
                <a:latin typeface="+mj-lt"/>
              </a:rPr>
              <a:t> </a:t>
            </a:r>
            <a:r>
              <a:rPr lang="de-CH" sz="1200" b="1" i="1" dirty="0" err="1">
                <a:latin typeface="+mj-lt"/>
              </a:rPr>
              <a:t>Product</a:t>
            </a:r>
            <a:endParaRPr lang="de-CH" sz="1200" b="1" i="1" dirty="0">
              <a:latin typeface="+mj-lt"/>
            </a:endParaRPr>
          </a:p>
        </p:txBody>
      </p:sp>
      <p:sp>
        <p:nvSpPr>
          <p:cNvPr id="153" name="Rectangle 16"/>
          <p:cNvSpPr>
            <a:spLocks noChangeArrowheads="1"/>
          </p:cNvSpPr>
          <p:nvPr/>
        </p:nvSpPr>
        <p:spPr bwMode="auto">
          <a:xfrm>
            <a:off x="6747956" y="3988903"/>
            <a:ext cx="2083321" cy="2479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b="1" dirty="0">
                <a:latin typeface="+mj-lt"/>
              </a:rPr>
              <a:t>I </a:t>
            </a:r>
            <a:r>
              <a:rPr lang="de-CH" sz="1200" b="1" dirty="0" err="1">
                <a:latin typeface="+mj-lt"/>
              </a:rPr>
              <a:t>giovani</a:t>
            </a:r>
            <a:r>
              <a:rPr lang="de-CH" sz="1200" b="1" dirty="0">
                <a:latin typeface="+mj-lt"/>
              </a:rPr>
              <a:t> </a:t>
            </a:r>
            <a:r>
              <a:rPr lang="de-CH" sz="1200" b="1" dirty="0" err="1">
                <a:latin typeface="+mj-lt"/>
              </a:rPr>
              <a:t>come</a:t>
            </a:r>
            <a:r>
              <a:rPr lang="de-CH" sz="1200" b="1" dirty="0">
                <a:latin typeface="+mj-lt"/>
              </a:rPr>
              <a:t> </a:t>
            </a:r>
            <a:r>
              <a:rPr lang="de-CH" sz="1200" b="1" i="1" dirty="0">
                <a:latin typeface="+mj-lt"/>
              </a:rPr>
              <a:t>Customer</a:t>
            </a:r>
          </a:p>
        </p:txBody>
      </p:sp>
      <p:pic>
        <p:nvPicPr>
          <p:cNvPr id="16391" name="Picture 7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70070">
            <a:off x="4338035" y="2593875"/>
            <a:ext cx="647008" cy="5181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9729" y="3129391"/>
            <a:ext cx="1014413" cy="1128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4072517" y="4359120"/>
            <a:ext cx="2083321" cy="5100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b="1" dirty="0">
                <a:latin typeface="+mj-lt"/>
              </a:rPr>
              <a:t>La </a:t>
            </a:r>
            <a:r>
              <a:rPr lang="de-CH" sz="1200" b="1" dirty="0" err="1">
                <a:latin typeface="+mj-lt"/>
              </a:rPr>
              <a:t>comunicazione</a:t>
            </a:r>
            <a:r>
              <a:rPr lang="de-CH" sz="1200" b="1" dirty="0">
                <a:latin typeface="+mj-lt"/>
              </a:rPr>
              <a:t> è </a:t>
            </a:r>
            <a:r>
              <a:rPr lang="de-CH" sz="1200" b="1" dirty="0" err="1">
                <a:latin typeface="+mj-lt"/>
              </a:rPr>
              <a:t>il</a:t>
            </a:r>
            <a:r>
              <a:rPr lang="de-CH" sz="1200" b="1" dirty="0">
                <a:latin typeface="+mj-lt"/>
              </a:rPr>
              <a:t> </a:t>
            </a:r>
            <a:r>
              <a:rPr lang="de-CH" sz="1200" b="1" i="1" dirty="0" err="1">
                <a:latin typeface="+mj-lt"/>
              </a:rPr>
              <a:t>marketing</a:t>
            </a:r>
            <a:endParaRPr lang="de-CH" sz="1200" b="1" i="1" dirty="0">
              <a:latin typeface="+mj-lt"/>
            </a:endParaRPr>
          </a:p>
        </p:txBody>
      </p:sp>
      <p:sp>
        <p:nvSpPr>
          <p:cNvPr id="157" name="Rectangle 16"/>
          <p:cNvSpPr>
            <a:spLocks noChangeArrowheads="1"/>
          </p:cNvSpPr>
          <p:nvPr/>
        </p:nvSpPr>
        <p:spPr bwMode="auto">
          <a:xfrm>
            <a:off x="617698" y="5215191"/>
            <a:ext cx="8130766" cy="1152128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600" b="1" dirty="0">
                <a:latin typeface="+mj-lt"/>
                <a:sym typeface="Wingdings" pitchFamily="2" charset="2"/>
              </a:rPr>
              <a:t> </a:t>
            </a:r>
            <a:r>
              <a:rPr lang="de-CH" sz="1600" b="1" dirty="0">
                <a:latin typeface="+mj-lt"/>
              </a:rPr>
              <a:t>Il Corso GT </a:t>
            </a:r>
            <a:r>
              <a:rPr lang="de-CH" sz="1600" b="1" dirty="0" err="1">
                <a:latin typeface="+mj-lt"/>
              </a:rPr>
              <a:t>deve</a:t>
            </a:r>
            <a:r>
              <a:rPr lang="de-CH" sz="1600" b="1" dirty="0">
                <a:latin typeface="+mj-lt"/>
              </a:rPr>
              <a:t> </a:t>
            </a:r>
            <a:r>
              <a:rPr lang="de-CH" sz="1600" b="1" dirty="0" err="1">
                <a:latin typeface="+mj-lt"/>
              </a:rPr>
              <a:t>essere</a:t>
            </a:r>
            <a:r>
              <a:rPr lang="de-CH" sz="1600" b="1" dirty="0">
                <a:latin typeface="+mj-lt"/>
              </a:rPr>
              <a:t> a </a:t>
            </a:r>
            <a:r>
              <a:rPr lang="de-CH" sz="1600" b="1" dirty="0" err="1">
                <a:latin typeface="+mj-lt"/>
              </a:rPr>
              <a:t>misura</a:t>
            </a:r>
            <a:r>
              <a:rPr lang="de-CH" sz="1600" b="1" dirty="0">
                <a:latin typeface="+mj-lt"/>
              </a:rPr>
              <a:t> di </a:t>
            </a:r>
            <a:r>
              <a:rPr lang="de-CH" sz="1600" b="1" dirty="0" err="1">
                <a:latin typeface="+mj-lt"/>
              </a:rPr>
              <a:t>giovane</a:t>
            </a:r>
            <a:r>
              <a:rPr lang="de-CH" sz="1600" b="1" dirty="0">
                <a:latin typeface="+mj-lt"/>
              </a:rPr>
              <a:t> e </a:t>
            </a:r>
            <a:r>
              <a:rPr lang="de-CH" sz="1600" b="1" dirty="0" err="1">
                <a:latin typeface="+mj-lt"/>
              </a:rPr>
              <a:t>rispondere</a:t>
            </a:r>
            <a:r>
              <a:rPr lang="de-CH" sz="1600" b="1" dirty="0">
                <a:latin typeface="+mj-lt"/>
              </a:rPr>
              <a:t> per </a:t>
            </a:r>
            <a:r>
              <a:rPr lang="de-CH" sz="1600" b="1" dirty="0" err="1">
                <a:latin typeface="+mj-lt"/>
              </a:rPr>
              <a:t>quanto</a:t>
            </a:r>
            <a:r>
              <a:rPr lang="de-CH" sz="1600" b="1" dirty="0">
                <a:latin typeface="+mj-lt"/>
              </a:rPr>
              <a:t> </a:t>
            </a:r>
            <a:r>
              <a:rPr lang="de-CH" sz="1600" b="1" dirty="0" err="1">
                <a:latin typeface="+mj-lt"/>
              </a:rPr>
              <a:t>possibile</a:t>
            </a:r>
            <a:r>
              <a:rPr lang="de-CH" sz="1600" b="1" dirty="0">
                <a:latin typeface="+mj-lt"/>
              </a:rPr>
              <a:t> alle </a:t>
            </a:r>
            <a:r>
              <a:rPr lang="de-CH" sz="1600" b="1" dirty="0" err="1">
                <a:latin typeface="+mj-lt"/>
              </a:rPr>
              <a:t>sue</a:t>
            </a:r>
            <a:r>
              <a:rPr lang="de-CH" sz="1600" b="1" dirty="0">
                <a:latin typeface="+mj-lt"/>
              </a:rPr>
              <a:t> </a:t>
            </a:r>
            <a:r>
              <a:rPr lang="de-CH" sz="1600" b="1" dirty="0" err="1">
                <a:latin typeface="+mj-lt"/>
              </a:rPr>
              <a:t>aspettative</a:t>
            </a:r>
            <a:r>
              <a:rPr lang="de-CH" sz="1600" b="1" dirty="0">
                <a:latin typeface="+mj-lt"/>
              </a:rPr>
              <a:t>: </a:t>
            </a:r>
            <a:r>
              <a:rPr lang="de-CH" sz="1600" b="1" dirty="0" err="1">
                <a:latin typeface="+mj-lt"/>
              </a:rPr>
              <a:t>sia</a:t>
            </a:r>
            <a:r>
              <a:rPr lang="de-CH" sz="1600" b="1" dirty="0">
                <a:latin typeface="+mj-lt"/>
              </a:rPr>
              <a:t> di </a:t>
            </a:r>
            <a:r>
              <a:rPr lang="de-CH" sz="1600" b="1" dirty="0" err="1">
                <a:latin typeface="+mj-lt"/>
              </a:rPr>
              <a:t>contenuti</a:t>
            </a:r>
            <a:r>
              <a:rPr lang="de-CH" sz="1600" b="1" dirty="0">
                <a:latin typeface="+mj-lt"/>
              </a:rPr>
              <a:t> </a:t>
            </a:r>
            <a:r>
              <a:rPr lang="de-CH" sz="1600" b="1" dirty="0" err="1">
                <a:latin typeface="+mj-lt"/>
              </a:rPr>
              <a:t>sia</a:t>
            </a:r>
            <a:r>
              <a:rPr lang="de-CH" sz="1600" b="1" dirty="0">
                <a:latin typeface="+mj-lt"/>
              </a:rPr>
              <a:t> di </a:t>
            </a:r>
            <a:r>
              <a:rPr lang="de-CH" sz="1600" b="1" dirty="0" err="1">
                <a:latin typeface="+mj-lt"/>
              </a:rPr>
              <a:t>tempistica</a:t>
            </a:r>
            <a:r>
              <a:rPr lang="de-CH" sz="1600" b="1" dirty="0">
                <a:latin typeface="+mj-lt"/>
              </a:rPr>
              <a:t> e </a:t>
            </a:r>
            <a:r>
              <a:rPr lang="de-CH" sz="1600" b="1" dirty="0" err="1">
                <a:latin typeface="+mj-lt"/>
              </a:rPr>
              <a:t>durata</a:t>
            </a:r>
            <a:r>
              <a:rPr lang="de-CH" sz="1600" b="1" dirty="0">
                <a:latin typeface="+mj-lt"/>
              </a:rPr>
              <a:t> (NON di </a:t>
            </a:r>
            <a:r>
              <a:rPr lang="de-CH" sz="1600" b="1" dirty="0" err="1">
                <a:latin typeface="+mj-lt"/>
              </a:rPr>
              <a:t>costi</a:t>
            </a:r>
            <a:r>
              <a:rPr lang="de-CH" sz="1600" b="1" dirty="0">
                <a:latin typeface="+mj-lt"/>
              </a:rPr>
              <a:t> !!!).</a:t>
            </a:r>
          </a:p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endParaRPr lang="de-CH" sz="1600" b="1" i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0"/>
              </a:spcAft>
              <a:tabLst>
                <a:tab pos="8196263" algn="r"/>
              </a:tabLst>
              <a:defRPr/>
            </a:pPr>
            <a:r>
              <a:rPr lang="de-CH" sz="1600" b="1" dirty="0">
                <a:sym typeface="Wingdings" pitchFamily="2" charset="2"/>
              </a:rPr>
              <a:t> </a:t>
            </a:r>
            <a:r>
              <a:rPr lang="de-CH" sz="1600" b="1" dirty="0" err="1"/>
              <a:t>Occorre</a:t>
            </a:r>
            <a:r>
              <a:rPr lang="de-CH" sz="1600" b="1" dirty="0"/>
              <a:t> </a:t>
            </a:r>
            <a:r>
              <a:rPr lang="de-CH" sz="1600" b="1" dirty="0" err="1"/>
              <a:t>pubblicizzare</a:t>
            </a:r>
            <a:r>
              <a:rPr lang="de-CH" sz="1600" b="1" dirty="0"/>
              <a:t> </a:t>
            </a:r>
            <a:r>
              <a:rPr lang="de-CH" sz="1600" b="1" dirty="0" err="1"/>
              <a:t>il</a:t>
            </a:r>
            <a:r>
              <a:rPr lang="de-CH" sz="1600" b="1" dirty="0"/>
              <a:t> </a:t>
            </a:r>
            <a:r>
              <a:rPr lang="de-CH" sz="1600" b="1" dirty="0" err="1"/>
              <a:t>proprio</a:t>
            </a:r>
            <a:r>
              <a:rPr lang="de-CH" sz="1600" b="1" dirty="0"/>
              <a:t> </a:t>
            </a:r>
            <a:r>
              <a:rPr lang="de-CH" sz="1600" b="1" dirty="0" err="1"/>
              <a:t>corso</a:t>
            </a:r>
            <a:r>
              <a:rPr lang="de-CH" sz="1600" b="1" dirty="0"/>
              <a:t> </a:t>
            </a:r>
            <a:r>
              <a:rPr lang="de-CH" sz="1600" b="1" dirty="0" err="1"/>
              <a:t>con</a:t>
            </a:r>
            <a:r>
              <a:rPr lang="de-CH" sz="1600" b="1" dirty="0"/>
              <a:t> </a:t>
            </a:r>
            <a:r>
              <a:rPr lang="de-CH" sz="1600" b="1" dirty="0" err="1"/>
              <a:t>metodi</a:t>
            </a:r>
            <a:r>
              <a:rPr lang="de-CH" sz="1600" b="1" dirty="0"/>
              <a:t> e </a:t>
            </a:r>
            <a:r>
              <a:rPr lang="de-CH" sz="1600" b="1" dirty="0" err="1"/>
              <a:t>mezzi</a:t>
            </a:r>
            <a:r>
              <a:rPr lang="de-CH" sz="1600" b="1" dirty="0"/>
              <a:t> </a:t>
            </a:r>
            <a:r>
              <a:rPr lang="de-CH" sz="1600" b="1" dirty="0" err="1"/>
              <a:t>usati</a:t>
            </a:r>
            <a:r>
              <a:rPr lang="de-CH" sz="1600" b="1" dirty="0"/>
              <a:t> </a:t>
            </a:r>
            <a:r>
              <a:rPr lang="de-CH" sz="1600" b="1" dirty="0" err="1"/>
              <a:t>dai</a:t>
            </a:r>
            <a:r>
              <a:rPr lang="de-CH" sz="1600" b="1" dirty="0"/>
              <a:t> </a:t>
            </a:r>
            <a:r>
              <a:rPr lang="de-CH" sz="1600" b="1" dirty="0" err="1"/>
              <a:t>giovani</a:t>
            </a:r>
            <a:r>
              <a:rPr lang="de-CH" sz="1600" b="1" dirty="0"/>
              <a:t>.</a:t>
            </a:r>
            <a:endParaRPr lang="de-CH" sz="1600" b="1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23194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1" grpId="0" animBg="1"/>
      <p:bldP spid="152" grpId="0"/>
      <p:bldP spid="153" grpId="0"/>
      <p:bldP spid="156" grpId="0"/>
      <p:bldP spid="15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dirty="0"/>
              <a:t>I </a:t>
            </a:r>
            <a:r>
              <a:rPr lang="en-GB" dirty="0" err="1"/>
              <a:t>diversi</a:t>
            </a:r>
            <a:r>
              <a:rPr lang="en-GB" dirty="0"/>
              <a:t> </a:t>
            </a:r>
            <a:r>
              <a:rPr lang="en-GB" dirty="0" err="1"/>
              <a:t>elementi</a:t>
            </a:r>
            <a:endParaRPr lang="en-GB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1484784"/>
            <a:ext cx="790125" cy="745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1628800"/>
            <a:ext cx="684187" cy="684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uppo 5"/>
          <p:cNvGrpSpPr/>
          <p:nvPr/>
        </p:nvGrpSpPr>
        <p:grpSpPr>
          <a:xfrm>
            <a:off x="1115616" y="1556792"/>
            <a:ext cx="957189" cy="792088"/>
            <a:chOff x="-1188640" y="4221088"/>
            <a:chExt cx="2085975" cy="2190750"/>
          </a:xfrm>
        </p:grpSpPr>
        <p:pic>
          <p:nvPicPr>
            <p:cNvPr id="16390" name="Picture 6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188640" y="4221088"/>
              <a:ext cx="2085975" cy="21907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0" name="Picture 7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4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47968" y="4750179"/>
              <a:ext cx="1003544" cy="1268695"/>
            </a:xfrm>
            <a:prstGeom prst="rect">
              <a:avLst/>
            </a:prstGeom>
            <a:noFill/>
            <a:ln>
              <a:noFill/>
            </a:ln>
            <a:effectLst/>
            <a:scene3d>
              <a:camera prst="perspectiveContrastingRightFacing"/>
              <a:lightRig rig="threePt" dir="t"/>
            </a:scene3d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tx1"/>
                  </a:solidFill>
                  <a:miter lim="800000"/>
                  <a:headEnd type="none" w="sm" len="sm"/>
                  <a:tailEnd type="none" w="sm" len="sm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51" name="Freccia a destra rientrata 150"/>
          <p:cNvSpPr/>
          <p:nvPr/>
        </p:nvSpPr>
        <p:spPr bwMode="auto">
          <a:xfrm>
            <a:off x="4211960" y="1700808"/>
            <a:ext cx="846565" cy="576064"/>
          </a:xfrm>
          <a:prstGeom prst="notchedRightArrow">
            <a:avLst>
              <a:gd name="adj1" fmla="val 38421"/>
              <a:gd name="adj2" fmla="val 44210"/>
            </a:avLst>
          </a:prstGeom>
          <a:noFill/>
          <a:ln w="57150">
            <a:solidFill>
              <a:srgbClr val="0070C0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52" name="Rectangle 16"/>
          <p:cNvSpPr>
            <a:spLocks noChangeArrowheads="1"/>
          </p:cNvSpPr>
          <p:nvPr/>
        </p:nvSpPr>
        <p:spPr bwMode="auto">
          <a:xfrm>
            <a:off x="1115616" y="2420888"/>
            <a:ext cx="936104" cy="2479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b="1" dirty="0">
                <a:latin typeface="+mj-lt"/>
              </a:rPr>
              <a:t>Il </a:t>
            </a:r>
            <a:r>
              <a:rPr lang="de-CH" sz="1200" b="1" i="1" dirty="0" err="1">
                <a:latin typeface="+mj-lt"/>
              </a:rPr>
              <a:t>Product</a:t>
            </a:r>
            <a:endParaRPr lang="de-CH" sz="1200" b="1" i="1" dirty="0">
              <a:latin typeface="+mj-lt"/>
            </a:endParaRPr>
          </a:p>
        </p:txBody>
      </p:sp>
      <p:sp>
        <p:nvSpPr>
          <p:cNvPr id="153" name="Rectangle 16"/>
          <p:cNvSpPr>
            <a:spLocks noChangeArrowheads="1"/>
          </p:cNvSpPr>
          <p:nvPr/>
        </p:nvSpPr>
        <p:spPr bwMode="auto">
          <a:xfrm>
            <a:off x="7452320" y="2420888"/>
            <a:ext cx="1064404" cy="2479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b="1" dirty="0">
                <a:latin typeface="+mj-lt"/>
              </a:rPr>
              <a:t>Il </a:t>
            </a:r>
            <a:r>
              <a:rPr lang="de-CH" sz="1200" b="1" i="1" dirty="0">
                <a:latin typeface="+mj-lt"/>
              </a:rPr>
              <a:t>Customer</a:t>
            </a:r>
          </a:p>
        </p:txBody>
      </p:sp>
      <p:pic>
        <p:nvPicPr>
          <p:cNvPr id="16392" name="Picture 8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CFEFB"/>
              </a:clrFrom>
              <a:clrTo>
                <a:srgbClr val="FCFE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556792"/>
            <a:ext cx="486280" cy="541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6" name="Rectangle 16"/>
          <p:cNvSpPr>
            <a:spLocks noChangeArrowheads="1"/>
          </p:cNvSpPr>
          <p:nvPr/>
        </p:nvSpPr>
        <p:spPr bwMode="auto">
          <a:xfrm>
            <a:off x="3923928" y="2420888"/>
            <a:ext cx="2083321" cy="247904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b="1" dirty="0">
                <a:latin typeface="+mj-lt"/>
              </a:rPr>
              <a:t>Il </a:t>
            </a:r>
            <a:r>
              <a:rPr lang="de-CH" sz="1200" b="1" i="1" dirty="0" err="1">
                <a:latin typeface="+mj-lt"/>
              </a:rPr>
              <a:t>marketing</a:t>
            </a:r>
            <a:endParaRPr lang="de-CH" sz="1200" b="1" i="1" dirty="0">
              <a:latin typeface="+mj-lt"/>
            </a:endParaRPr>
          </a:p>
        </p:txBody>
      </p:sp>
      <p:sp>
        <p:nvSpPr>
          <p:cNvPr id="18" name="Rectangle 5"/>
          <p:cNvSpPr txBox="1">
            <a:spLocks noChangeArrowheads="1"/>
          </p:cNvSpPr>
          <p:nvPr/>
        </p:nvSpPr>
        <p:spPr bwMode="auto">
          <a:xfrm>
            <a:off x="251520" y="2708920"/>
            <a:ext cx="2520280" cy="3600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it-IT"/>
            </a:defPPr>
            <a:lvl1pPr marL="268288" indent="-2682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 b="1">
                <a:latin typeface="+mn-lt"/>
              </a:defRPr>
            </a:lvl1pPr>
            <a:lvl2pPr marL="742950" indent="-285750" eaLnBrk="0" hangingPunct="0">
              <a:spcBef>
                <a:spcPct val="20000"/>
              </a:spcBef>
              <a:defRPr sz="2400"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0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1600">
                <a:latin typeface="+mn-lt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latin typeface="+mn-lt"/>
              </a:defRPr>
            </a:lvl9pPr>
          </a:lstStyle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Deve essere frequentabile: orari/giorni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Periodo definito nel tempo prima di esami e fine scuola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Ambiente giovane e divertente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Gruppo aperto nel quale inserirsi facilmente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Competenza e disponibilità dei monitori a seguire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Lezioni semplici e facilmente fruibili</a:t>
            </a:r>
          </a:p>
          <a:p>
            <a:pPr marL="285750" indent="-285750">
              <a:buFont typeface="Wingdings"/>
              <a:buChar char="à"/>
            </a:pPr>
            <a:r>
              <a:rPr lang="it-CH" sz="1300" dirty="0">
                <a:sym typeface="Wingdings" pitchFamily="2" charset="2"/>
              </a:rPr>
              <a:t>Attività divertente</a:t>
            </a:r>
          </a:p>
        </p:txBody>
      </p:sp>
      <p:sp>
        <p:nvSpPr>
          <p:cNvPr id="19" name="Rectangle 5"/>
          <p:cNvSpPr txBox="1">
            <a:spLocks noChangeArrowheads="1"/>
          </p:cNvSpPr>
          <p:nvPr/>
        </p:nvSpPr>
        <p:spPr bwMode="auto">
          <a:xfrm>
            <a:off x="6372200" y="2708920"/>
            <a:ext cx="2520280" cy="32403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268288" indent="-268288" eaLnBrk="1" hangingPunct="1">
              <a:spcBef>
                <a:spcPts val="600"/>
              </a:spcBef>
              <a:buNone/>
              <a:tabLst>
                <a:tab pos="4667250" algn="l"/>
                <a:tab pos="7900988" algn="r"/>
              </a:tabLst>
              <a:defRPr/>
            </a:pPr>
            <a:r>
              <a:rPr lang="it-CH" sz="1300" b="1" dirty="0">
                <a:sym typeface="Wingdings" pitchFamily="2" charset="2"/>
              </a:rPr>
              <a:t>	15-20 anni, cittadina/o CH</a:t>
            </a:r>
          </a:p>
          <a:p>
            <a:pPr marL="268288" indent="-268288" eaLnBrk="1" hangingPunct="1">
              <a:spcBef>
                <a:spcPts val="600"/>
              </a:spcBef>
              <a:buFont typeface="Wingdings"/>
              <a:buChar char="à"/>
              <a:tabLst>
                <a:tab pos="7900988" algn="r"/>
              </a:tabLst>
              <a:defRPr/>
            </a:pPr>
            <a:r>
              <a:rPr lang="it-CH" sz="1300" b="1" dirty="0">
                <a:sym typeface="Wingdings" pitchFamily="2" charset="2"/>
              </a:rPr>
              <a:t>Favorevole o neutro verso l'esercito</a:t>
            </a:r>
          </a:p>
          <a:p>
            <a:pPr marL="268288" indent="-268288" eaLnBrk="1" hangingPunct="1">
              <a:spcBef>
                <a:spcPts val="600"/>
              </a:spcBef>
              <a:buFont typeface="Wingdings"/>
              <a:buChar char="à"/>
              <a:tabLst>
                <a:tab pos="7900988" algn="r"/>
              </a:tabLst>
              <a:defRPr/>
            </a:pPr>
            <a:r>
              <a:rPr lang="it-CH" sz="1300" b="1" dirty="0">
                <a:sym typeface="Wingdings" pitchFamily="2" charset="2"/>
              </a:rPr>
              <a:t>Favorevole o neutro verso le armi e il tiro</a:t>
            </a:r>
          </a:p>
          <a:p>
            <a:pPr marL="268288" indent="-268288" eaLnBrk="1" hangingPunct="1">
              <a:spcBef>
                <a:spcPts val="600"/>
              </a:spcBef>
              <a:buFont typeface="Wingdings"/>
              <a:buChar char="à"/>
              <a:tabLst>
                <a:tab pos="7900988" algn="r"/>
              </a:tabLst>
              <a:defRPr/>
            </a:pPr>
            <a:r>
              <a:rPr lang="it-CH" sz="1300" b="1" dirty="0" err="1">
                <a:sym typeface="Wingdings" pitchFamily="2" charset="2"/>
              </a:rPr>
              <a:t>ev</a:t>
            </a:r>
            <a:r>
              <a:rPr lang="it-CH" sz="1300" b="1" dirty="0">
                <a:sym typeface="Wingdings" pitchFamily="2" charset="2"/>
              </a:rPr>
              <a:t>. futuro </a:t>
            </a:r>
            <a:r>
              <a:rPr lang="it-CH" sz="1300" b="1" dirty="0" err="1">
                <a:sym typeface="Wingdings" pitchFamily="2" charset="2"/>
              </a:rPr>
              <a:t>sdt</a:t>
            </a:r>
            <a:r>
              <a:rPr lang="it-CH" sz="1300" b="1" dirty="0">
                <a:sym typeface="Wingdings" pitchFamily="2" charset="2"/>
              </a:rPr>
              <a:t>, </a:t>
            </a:r>
            <a:r>
              <a:rPr lang="it-CH" sz="1300" b="1" dirty="0" err="1">
                <a:sym typeface="Wingdings" pitchFamily="2" charset="2"/>
              </a:rPr>
              <a:t>suff</a:t>
            </a:r>
            <a:r>
              <a:rPr lang="it-CH" sz="1300" b="1" dirty="0">
                <a:sym typeface="Wingdings" pitchFamily="2" charset="2"/>
              </a:rPr>
              <a:t>, </a:t>
            </a:r>
            <a:r>
              <a:rPr lang="it-CH" sz="1300" b="1" dirty="0" err="1">
                <a:sym typeface="Wingdings" pitchFamily="2" charset="2"/>
              </a:rPr>
              <a:t>suff</a:t>
            </a:r>
            <a:r>
              <a:rPr lang="it-CH" sz="1300" b="1" dirty="0">
                <a:sym typeface="Wingdings" pitchFamily="2" charset="2"/>
              </a:rPr>
              <a:t> </a:t>
            </a:r>
            <a:r>
              <a:rPr lang="it-CH" sz="1300" b="1" dirty="0" err="1">
                <a:sym typeface="Wingdings" pitchFamily="2" charset="2"/>
              </a:rPr>
              <a:t>sup</a:t>
            </a:r>
            <a:r>
              <a:rPr lang="it-CH" sz="1300" b="1" dirty="0">
                <a:sym typeface="Wingdings" pitchFamily="2" charset="2"/>
              </a:rPr>
              <a:t> o uff</a:t>
            </a:r>
          </a:p>
          <a:p>
            <a:pPr marL="268288" indent="-268288" eaLnBrk="1" hangingPunct="1">
              <a:spcBef>
                <a:spcPts val="600"/>
              </a:spcBef>
              <a:buFont typeface="Wingdings"/>
              <a:buChar char="à"/>
              <a:tabLst>
                <a:tab pos="7900988" algn="r"/>
              </a:tabLst>
              <a:defRPr/>
            </a:pPr>
            <a:r>
              <a:rPr lang="it-CH" sz="1300" b="1" dirty="0" err="1">
                <a:sym typeface="Wingdings" pitchFamily="2" charset="2"/>
              </a:rPr>
              <a:t>ev</a:t>
            </a:r>
            <a:r>
              <a:rPr lang="it-CH" sz="1300" b="1" dirty="0">
                <a:sym typeface="Wingdings" pitchFamily="2" charset="2"/>
              </a:rPr>
              <a:t>. disposti a essere coinvolti nel sodalizio</a:t>
            </a:r>
          </a:p>
        </p:txBody>
      </p:sp>
      <p:sp>
        <p:nvSpPr>
          <p:cNvPr id="2" name="Rechteck 1"/>
          <p:cNvSpPr/>
          <p:nvPr/>
        </p:nvSpPr>
        <p:spPr>
          <a:xfrm>
            <a:off x="3131840" y="2708920"/>
            <a:ext cx="2880320" cy="2697981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85750" indent="-285750">
              <a:spcBef>
                <a:spcPts val="600"/>
              </a:spcBef>
              <a:buFont typeface="Wingdings"/>
              <a:buChar char="à"/>
              <a:tabLst>
                <a:tab pos="4667250" algn="l"/>
                <a:tab pos="7900988" algn="r"/>
              </a:tabLst>
            </a:pPr>
            <a:r>
              <a:rPr lang="it-CH" sz="1300" b="1" dirty="0">
                <a:latin typeface="+mn-lt"/>
                <a:sym typeface="Wingdings" pitchFamily="2" charset="2"/>
              </a:rPr>
              <a:t>Diretto ai potenziali GT</a:t>
            </a:r>
          </a:p>
          <a:p>
            <a:pPr marL="285750" indent="-285750">
              <a:spcBef>
                <a:spcPts val="600"/>
              </a:spcBef>
              <a:buFont typeface="Wingdings"/>
              <a:buChar char="à"/>
              <a:tabLst>
                <a:tab pos="4667250" algn="l"/>
                <a:tab pos="7900988" algn="r"/>
              </a:tabLst>
            </a:pPr>
            <a:r>
              <a:rPr lang="it-CH" sz="1300" b="1" dirty="0">
                <a:latin typeface="+mn-lt"/>
                <a:sym typeface="Wingdings" pitchFamily="2" charset="2"/>
              </a:rPr>
              <a:t>Utilizza (tutti) i nuovi mezzi di comunicazione</a:t>
            </a:r>
          </a:p>
          <a:p>
            <a:pPr marL="285750" indent="-285750">
              <a:spcBef>
                <a:spcPts val="600"/>
              </a:spcBef>
              <a:buFont typeface="Wingdings"/>
              <a:buChar char="à"/>
              <a:tabLst>
                <a:tab pos="4667250" algn="l"/>
                <a:tab pos="7900988" algn="r"/>
              </a:tabLst>
            </a:pPr>
            <a:r>
              <a:rPr lang="it-CH" sz="1300" b="1" dirty="0">
                <a:latin typeface="+mn-lt"/>
                <a:sym typeface="Wingdings" pitchFamily="2" charset="2"/>
              </a:rPr>
              <a:t>Tiene in considerazione di tutti gli elementi del sistema</a:t>
            </a:r>
          </a:p>
          <a:p>
            <a:pPr marL="285750" indent="-285750">
              <a:spcBef>
                <a:spcPts val="600"/>
              </a:spcBef>
              <a:buFont typeface="Wingdings"/>
              <a:buChar char="à"/>
              <a:tabLst>
                <a:tab pos="4667250" algn="l"/>
                <a:tab pos="7900988" algn="r"/>
              </a:tabLst>
            </a:pPr>
            <a:r>
              <a:rPr lang="it-CH" sz="1300" b="1" dirty="0">
                <a:latin typeface="+mn-lt"/>
                <a:sym typeface="Wingdings" pitchFamily="2" charset="2"/>
              </a:rPr>
              <a:t>Efficace ed efficiente</a:t>
            </a:r>
          </a:p>
        </p:txBody>
      </p:sp>
    </p:spTree>
    <p:extLst>
      <p:ext uri="{BB962C8B-B14F-4D97-AF65-F5344CB8AC3E}">
        <p14:creationId xmlns:p14="http://schemas.microsoft.com/office/powerpoint/2010/main" val="15113164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8" name="Arco 7177"/>
          <p:cNvSpPr/>
          <p:nvPr/>
        </p:nvSpPr>
        <p:spPr bwMode="auto">
          <a:xfrm>
            <a:off x="3770816" y="2923245"/>
            <a:ext cx="1880580" cy="1169166"/>
          </a:xfrm>
          <a:prstGeom prst="arc">
            <a:avLst>
              <a:gd name="adj1" fmla="val 9996444"/>
              <a:gd name="adj2" fmla="val 1466440"/>
            </a:avLst>
          </a:prstGeom>
          <a:noFill/>
          <a:ln w="762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it-CH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 Narrow" pitchFamily="34" charset="0"/>
            </a:endParaRPr>
          </a:p>
        </p:txBody>
      </p:sp>
      <p:grpSp>
        <p:nvGrpSpPr>
          <p:cNvPr id="41" name="Group 339"/>
          <p:cNvGrpSpPr>
            <a:grpSpLocks/>
          </p:cNvGrpSpPr>
          <p:nvPr/>
        </p:nvGrpSpPr>
        <p:grpSpPr bwMode="auto">
          <a:xfrm>
            <a:off x="5286604" y="3639736"/>
            <a:ext cx="214014" cy="393336"/>
            <a:chOff x="2173" y="2482"/>
            <a:chExt cx="336" cy="654"/>
          </a:xfrm>
        </p:grpSpPr>
        <p:sp>
          <p:nvSpPr>
            <p:cNvPr id="42" name="Oval 340"/>
            <p:cNvSpPr>
              <a:spLocks noChangeArrowheads="1"/>
            </p:cNvSpPr>
            <p:nvPr/>
          </p:nvSpPr>
          <p:spPr bwMode="auto">
            <a:xfrm>
              <a:off x="2240" y="2482"/>
              <a:ext cx="205" cy="225"/>
            </a:xfrm>
            <a:prstGeom prst="ellipse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43" name="Group 341"/>
            <p:cNvGrpSpPr>
              <a:grpSpLocks/>
            </p:cNvGrpSpPr>
            <p:nvPr/>
          </p:nvGrpSpPr>
          <p:grpSpPr bwMode="auto">
            <a:xfrm>
              <a:off x="2173" y="2731"/>
              <a:ext cx="336" cy="405"/>
              <a:chOff x="2173" y="2731"/>
              <a:chExt cx="336" cy="405"/>
            </a:xfrm>
          </p:grpSpPr>
          <p:sp>
            <p:nvSpPr>
              <p:cNvPr id="44" name="Rectangle 342"/>
              <p:cNvSpPr>
                <a:spLocks noChangeArrowheads="1"/>
              </p:cNvSpPr>
              <p:nvPr/>
            </p:nvSpPr>
            <p:spPr bwMode="auto">
              <a:xfrm>
                <a:off x="2228" y="2731"/>
                <a:ext cx="223" cy="116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45" name="Rectangle 343"/>
              <p:cNvSpPr>
                <a:spLocks noChangeArrowheads="1"/>
              </p:cNvSpPr>
              <p:nvPr/>
            </p:nvSpPr>
            <p:spPr bwMode="auto">
              <a:xfrm>
                <a:off x="2173" y="2805"/>
                <a:ext cx="336" cy="331"/>
              </a:xfrm>
              <a:prstGeom prst="rect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46" name="Oval 344"/>
              <p:cNvSpPr>
                <a:spLocks noChangeArrowheads="1"/>
              </p:cNvSpPr>
              <p:nvPr/>
            </p:nvSpPr>
            <p:spPr bwMode="auto">
              <a:xfrm>
                <a:off x="2173" y="2731"/>
                <a:ext cx="120" cy="151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47" name="Oval 345"/>
              <p:cNvSpPr>
                <a:spLocks noChangeArrowheads="1"/>
              </p:cNvSpPr>
              <p:nvPr/>
            </p:nvSpPr>
            <p:spPr bwMode="auto">
              <a:xfrm>
                <a:off x="2384" y="2731"/>
                <a:ext cx="124" cy="145"/>
              </a:xfrm>
              <a:prstGeom prst="ellipse">
                <a:avLst/>
              </a:prstGeom>
              <a:solidFill>
                <a:srgbClr val="0033CC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grpSp>
        <p:nvGrpSpPr>
          <p:cNvPr id="3" name="Gruppo 2"/>
          <p:cNvGrpSpPr/>
          <p:nvPr/>
        </p:nvGrpSpPr>
        <p:grpSpPr>
          <a:xfrm>
            <a:off x="5148064" y="1628800"/>
            <a:ext cx="522058" cy="364232"/>
            <a:chOff x="1475656" y="2492896"/>
            <a:chExt cx="648072" cy="364232"/>
          </a:xfrm>
        </p:grpSpPr>
        <p:sp>
          <p:nvSpPr>
            <p:cNvPr id="2" name="Input manuale 1"/>
            <p:cNvSpPr/>
            <p:nvPr/>
          </p:nvSpPr>
          <p:spPr bwMode="auto">
            <a:xfrm>
              <a:off x="1475656" y="2492896"/>
              <a:ext cx="396044" cy="360040"/>
            </a:xfrm>
            <a:prstGeom prst="flowChartManualInpu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CH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  <p:sp>
          <p:nvSpPr>
            <p:cNvPr id="48" name="Input manuale 47"/>
            <p:cNvSpPr/>
            <p:nvPr/>
          </p:nvSpPr>
          <p:spPr bwMode="auto">
            <a:xfrm flipH="1">
              <a:off x="1871700" y="2560712"/>
              <a:ext cx="252028" cy="296416"/>
            </a:xfrm>
            <a:prstGeom prst="flowChartManualInput">
              <a:avLst/>
            </a:prstGeom>
            <a:solidFill>
              <a:srgbClr val="FF99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Char char="•"/>
                <a:tabLst/>
              </a:pPr>
              <a:endParaRPr kumimoji="0" lang="it-CH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 Narrow" pitchFamily="34" charset="0"/>
              </a:endParaRPr>
            </a:p>
          </p:txBody>
        </p:sp>
      </p:grpSp>
      <p:sp>
        <p:nvSpPr>
          <p:cNvPr id="61" name="Rectangle 16"/>
          <p:cNvSpPr>
            <a:spLocks noChangeArrowheads="1"/>
          </p:cNvSpPr>
          <p:nvPr/>
        </p:nvSpPr>
        <p:spPr bwMode="auto">
          <a:xfrm>
            <a:off x="4199451" y="3518865"/>
            <a:ext cx="940493" cy="26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dirty="0">
                <a:latin typeface="+mj-lt"/>
              </a:rPr>
              <a:t>Potenziale J/JJ</a:t>
            </a:r>
          </a:p>
        </p:txBody>
      </p:sp>
      <p:grpSp>
        <p:nvGrpSpPr>
          <p:cNvPr id="88" name="Group 332"/>
          <p:cNvGrpSpPr>
            <a:grpSpLocks/>
          </p:cNvGrpSpPr>
          <p:nvPr/>
        </p:nvGrpSpPr>
        <p:grpSpPr bwMode="auto">
          <a:xfrm>
            <a:off x="3812573" y="3452353"/>
            <a:ext cx="214965" cy="393336"/>
            <a:chOff x="2462" y="2302"/>
            <a:chExt cx="336" cy="654"/>
          </a:xfrm>
        </p:grpSpPr>
        <p:sp>
          <p:nvSpPr>
            <p:cNvPr id="89" name="Oval 333"/>
            <p:cNvSpPr>
              <a:spLocks noChangeArrowheads="1"/>
            </p:cNvSpPr>
            <p:nvPr/>
          </p:nvSpPr>
          <p:spPr bwMode="auto">
            <a:xfrm>
              <a:off x="2527" y="2302"/>
              <a:ext cx="207" cy="227"/>
            </a:xfrm>
            <a:prstGeom prst="ellipse">
              <a:avLst/>
            </a:prstGeom>
            <a:solidFill>
              <a:srgbClr val="0066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  <p:grpSp>
          <p:nvGrpSpPr>
            <p:cNvPr id="90" name="Group 334"/>
            <p:cNvGrpSpPr>
              <a:grpSpLocks/>
            </p:cNvGrpSpPr>
            <p:nvPr/>
          </p:nvGrpSpPr>
          <p:grpSpPr bwMode="auto">
            <a:xfrm>
              <a:off x="2462" y="2550"/>
              <a:ext cx="336" cy="406"/>
              <a:chOff x="2462" y="2550"/>
              <a:chExt cx="336" cy="406"/>
            </a:xfrm>
          </p:grpSpPr>
          <p:sp>
            <p:nvSpPr>
              <p:cNvPr id="91" name="Rectangle 335"/>
              <p:cNvSpPr>
                <a:spLocks noChangeArrowheads="1"/>
              </p:cNvSpPr>
              <p:nvPr/>
            </p:nvSpPr>
            <p:spPr bwMode="auto">
              <a:xfrm>
                <a:off x="2515" y="2550"/>
                <a:ext cx="224" cy="118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2" name="Rectangle 336"/>
              <p:cNvSpPr>
                <a:spLocks noChangeArrowheads="1"/>
              </p:cNvSpPr>
              <p:nvPr/>
            </p:nvSpPr>
            <p:spPr bwMode="auto">
              <a:xfrm>
                <a:off x="2462" y="2626"/>
                <a:ext cx="336" cy="330"/>
              </a:xfrm>
              <a:prstGeom prst="rect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3" name="Oval 337"/>
              <p:cNvSpPr>
                <a:spLocks noChangeArrowheads="1"/>
              </p:cNvSpPr>
              <p:nvPr/>
            </p:nvSpPr>
            <p:spPr bwMode="auto">
              <a:xfrm>
                <a:off x="2462" y="2550"/>
                <a:ext cx="118" cy="153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4" name="Oval 338"/>
              <p:cNvSpPr>
                <a:spLocks noChangeArrowheads="1"/>
              </p:cNvSpPr>
              <p:nvPr/>
            </p:nvSpPr>
            <p:spPr bwMode="auto">
              <a:xfrm>
                <a:off x="2672" y="2550"/>
                <a:ext cx="124" cy="146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</p:grpSp>
      <p:grpSp>
        <p:nvGrpSpPr>
          <p:cNvPr id="95" name="Group 325"/>
          <p:cNvGrpSpPr>
            <a:grpSpLocks/>
          </p:cNvGrpSpPr>
          <p:nvPr/>
        </p:nvGrpSpPr>
        <p:grpSpPr bwMode="auto">
          <a:xfrm>
            <a:off x="4484778" y="3183112"/>
            <a:ext cx="184919" cy="324527"/>
            <a:chOff x="2099" y="2302"/>
            <a:chExt cx="336" cy="654"/>
          </a:xfrm>
        </p:grpSpPr>
        <p:grpSp>
          <p:nvGrpSpPr>
            <p:cNvPr id="96" name="Group 326"/>
            <p:cNvGrpSpPr>
              <a:grpSpLocks/>
            </p:cNvGrpSpPr>
            <p:nvPr/>
          </p:nvGrpSpPr>
          <p:grpSpPr bwMode="auto">
            <a:xfrm>
              <a:off x="2099" y="2550"/>
              <a:ext cx="336" cy="406"/>
              <a:chOff x="2099" y="2550"/>
              <a:chExt cx="336" cy="406"/>
            </a:xfrm>
          </p:grpSpPr>
          <p:sp>
            <p:nvSpPr>
              <p:cNvPr id="98" name="Rectangle 327"/>
              <p:cNvSpPr>
                <a:spLocks noChangeArrowheads="1"/>
              </p:cNvSpPr>
              <p:nvPr/>
            </p:nvSpPr>
            <p:spPr bwMode="auto">
              <a:xfrm>
                <a:off x="2155" y="2550"/>
                <a:ext cx="221" cy="118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99" name="Rectangle 328"/>
              <p:cNvSpPr>
                <a:spLocks noChangeArrowheads="1"/>
              </p:cNvSpPr>
              <p:nvPr/>
            </p:nvSpPr>
            <p:spPr bwMode="auto">
              <a:xfrm>
                <a:off x="2099" y="2626"/>
                <a:ext cx="336" cy="330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00" name="Oval 329"/>
              <p:cNvSpPr>
                <a:spLocks noChangeArrowheads="1"/>
              </p:cNvSpPr>
              <p:nvPr/>
            </p:nvSpPr>
            <p:spPr bwMode="auto">
              <a:xfrm>
                <a:off x="2099" y="2550"/>
                <a:ext cx="119" cy="153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sp>
            <p:nvSpPr>
              <p:cNvPr id="101" name="Oval 330"/>
              <p:cNvSpPr>
                <a:spLocks noChangeArrowheads="1"/>
              </p:cNvSpPr>
              <p:nvPr/>
            </p:nvSpPr>
            <p:spPr bwMode="auto">
              <a:xfrm>
                <a:off x="2310" y="2550"/>
                <a:ext cx="124" cy="146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97" name="Oval 331"/>
            <p:cNvSpPr>
              <a:spLocks noChangeArrowheads="1"/>
            </p:cNvSpPr>
            <p:nvPr/>
          </p:nvSpPr>
          <p:spPr bwMode="auto">
            <a:xfrm>
              <a:off x="2165" y="2302"/>
              <a:ext cx="208" cy="227"/>
            </a:xfrm>
            <a:prstGeom prst="ellipse">
              <a:avLst/>
            </a:prstGeom>
            <a:solidFill>
              <a:srgbClr val="008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de-CH"/>
            </a:p>
          </p:txBody>
        </p:sp>
      </p:grpSp>
      <p:sp>
        <p:nvSpPr>
          <p:cNvPr id="102" name="Rectangle 16"/>
          <p:cNvSpPr>
            <a:spLocks noChangeArrowheads="1"/>
          </p:cNvSpPr>
          <p:nvPr/>
        </p:nvSpPr>
        <p:spPr bwMode="auto">
          <a:xfrm>
            <a:off x="5508797" y="3869042"/>
            <a:ext cx="940493" cy="260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  <a:tabLst>
                <a:tab pos="8196263" algn="r"/>
              </a:tabLst>
              <a:defRPr/>
            </a:pPr>
            <a:r>
              <a:rPr lang="de-CH" sz="1200" dirty="0" err="1">
                <a:latin typeface="+mj-lt"/>
              </a:rPr>
              <a:t>Genitori</a:t>
            </a:r>
            <a:endParaRPr lang="de-CH" sz="1200" dirty="0">
              <a:latin typeface="+mj-lt"/>
            </a:endParaRPr>
          </a:p>
        </p:txBody>
      </p:sp>
      <p:pic>
        <p:nvPicPr>
          <p:cNvPr id="5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199" y="1729089"/>
            <a:ext cx="215974" cy="221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uppo 8"/>
          <p:cNvGrpSpPr/>
          <p:nvPr/>
        </p:nvGrpSpPr>
        <p:grpSpPr>
          <a:xfrm>
            <a:off x="438269" y="1539669"/>
            <a:ext cx="3044219" cy="1551962"/>
            <a:chOff x="438269" y="1539669"/>
            <a:chExt cx="3044219" cy="1551962"/>
          </a:xfrm>
        </p:grpSpPr>
        <p:sp>
          <p:nvSpPr>
            <p:cNvPr id="67" name="Rectangle 16"/>
            <p:cNvSpPr>
              <a:spLocks noChangeArrowheads="1"/>
            </p:cNvSpPr>
            <p:nvPr/>
          </p:nvSpPr>
          <p:spPr bwMode="auto">
            <a:xfrm>
              <a:off x="438269" y="2725233"/>
              <a:ext cx="1397427" cy="3397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000" b="1" dirty="0">
                  <a:latin typeface="+mj-lt"/>
                </a:rPr>
                <a:t>Altre </a:t>
              </a:r>
              <a:r>
                <a:rPr lang="de-CH" sz="1000" b="1" dirty="0" err="1">
                  <a:latin typeface="+mj-lt"/>
                </a:rPr>
                <a:t>società</a:t>
              </a:r>
              <a:r>
                <a:rPr lang="de-CH" sz="1000" b="1" dirty="0">
                  <a:latin typeface="+mj-lt"/>
                </a:rPr>
                <a:t> </a:t>
              </a:r>
              <a:r>
                <a:rPr lang="de-CH" sz="1000" b="1" dirty="0" err="1">
                  <a:latin typeface="+mj-lt"/>
                </a:rPr>
                <a:t>dedite</a:t>
              </a:r>
              <a:r>
                <a:rPr lang="de-CH" sz="1000" b="1" dirty="0">
                  <a:latin typeface="+mj-lt"/>
                </a:rPr>
                <a:t> al tempo </a:t>
              </a:r>
              <a:r>
                <a:rPr lang="de-CH" sz="1000" b="1" dirty="0" err="1">
                  <a:latin typeface="+mj-lt"/>
                </a:rPr>
                <a:t>libero</a:t>
              </a:r>
              <a:endParaRPr lang="de-CH" sz="1000" b="1" dirty="0">
                <a:latin typeface="+mj-lt"/>
              </a:endParaRPr>
            </a:p>
          </p:txBody>
        </p:sp>
        <p:pic>
          <p:nvPicPr>
            <p:cNvPr id="56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82369" y="1746944"/>
              <a:ext cx="471487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2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43387" y="1539669"/>
              <a:ext cx="471487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3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5470" y="2075191"/>
              <a:ext cx="471487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4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3313" y="2213006"/>
              <a:ext cx="471487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5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14874" y="2204652"/>
              <a:ext cx="471487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58" name="Picture 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166" y="1641981"/>
              <a:ext cx="471487" cy="4476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Freccia a destra rientrata 3"/>
            <p:cNvSpPr/>
            <p:nvPr/>
          </p:nvSpPr>
          <p:spPr bwMode="auto">
            <a:xfrm rot="2017691">
              <a:off x="2895007" y="2633359"/>
              <a:ext cx="587481" cy="458272"/>
            </a:xfrm>
            <a:prstGeom prst="notchedRightArrow">
              <a:avLst>
                <a:gd name="adj1" fmla="val 2822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</p:grpSp>
      <p:sp>
        <p:nvSpPr>
          <p:cNvPr id="59" name="Freccia a destra rientrata 58"/>
          <p:cNvSpPr/>
          <p:nvPr/>
        </p:nvSpPr>
        <p:spPr bwMode="auto">
          <a:xfrm rot="6761987">
            <a:off x="4862888" y="2248087"/>
            <a:ext cx="587481" cy="458272"/>
          </a:xfrm>
          <a:prstGeom prst="notchedRightArrow">
            <a:avLst>
              <a:gd name="adj1" fmla="val 28229"/>
              <a:gd name="adj2" fmla="val 50000"/>
            </a:avLst>
          </a:prstGeom>
          <a:solidFill>
            <a:srgbClr val="FF9999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1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grpSp>
        <p:nvGrpSpPr>
          <p:cNvPr id="6" name="Gruppo 5"/>
          <p:cNvGrpSpPr/>
          <p:nvPr/>
        </p:nvGrpSpPr>
        <p:grpSpPr>
          <a:xfrm>
            <a:off x="1484295" y="4240682"/>
            <a:ext cx="2374493" cy="1650241"/>
            <a:chOff x="1484295" y="4240682"/>
            <a:chExt cx="2374493" cy="1650241"/>
          </a:xfrm>
        </p:grpSpPr>
        <p:grpSp>
          <p:nvGrpSpPr>
            <p:cNvPr id="60" name="Group 325"/>
            <p:cNvGrpSpPr>
              <a:grpSpLocks/>
            </p:cNvGrpSpPr>
            <p:nvPr/>
          </p:nvGrpSpPr>
          <p:grpSpPr bwMode="auto">
            <a:xfrm>
              <a:off x="2386361" y="4653136"/>
              <a:ext cx="184919" cy="324527"/>
              <a:chOff x="2099" y="2302"/>
              <a:chExt cx="336" cy="654"/>
            </a:xfrm>
          </p:grpSpPr>
          <p:grpSp>
            <p:nvGrpSpPr>
              <p:cNvPr id="62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65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69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2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3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63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74" name="Group 325"/>
            <p:cNvGrpSpPr>
              <a:grpSpLocks/>
            </p:cNvGrpSpPr>
            <p:nvPr/>
          </p:nvGrpSpPr>
          <p:grpSpPr bwMode="auto">
            <a:xfrm>
              <a:off x="2724808" y="4929033"/>
              <a:ext cx="184919" cy="324527"/>
              <a:chOff x="2099" y="2302"/>
              <a:chExt cx="336" cy="654"/>
            </a:xfrm>
          </p:grpSpPr>
          <p:grpSp>
            <p:nvGrpSpPr>
              <p:cNvPr id="75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78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79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0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1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76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82" name="Group 325"/>
            <p:cNvGrpSpPr>
              <a:grpSpLocks/>
            </p:cNvGrpSpPr>
            <p:nvPr/>
          </p:nvGrpSpPr>
          <p:grpSpPr bwMode="auto">
            <a:xfrm>
              <a:off x="2022411" y="4795611"/>
              <a:ext cx="184919" cy="324527"/>
              <a:chOff x="2099" y="2302"/>
              <a:chExt cx="336" cy="654"/>
            </a:xfrm>
          </p:grpSpPr>
          <p:grpSp>
            <p:nvGrpSpPr>
              <p:cNvPr id="83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85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6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87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03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84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04" name="Group 325"/>
            <p:cNvGrpSpPr>
              <a:grpSpLocks/>
            </p:cNvGrpSpPr>
            <p:nvPr/>
          </p:nvGrpSpPr>
          <p:grpSpPr bwMode="auto">
            <a:xfrm>
              <a:off x="2360858" y="5071508"/>
              <a:ext cx="184919" cy="324527"/>
              <a:chOff x="2099" y="2302"/>
              <a:chExt cx="336" cy="654"/>
            </a:xfrm>
          </p:grpSpPr>
          <p:grpSp>
            <p:nvGrpSpPr>
              <p:cNvPr id="105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10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3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4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15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09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16" name="Group 325"/>
            <p:cNvGrpSpPr>
              <a:grpSpLocks/>
            </p:cNvGrpSpPr>
            <p:nvPr/>
          </p:nvGrpSpPr>
          <p:grpSpPr bwMode="auto">
            <a:xfrm>
              <a:off x="1848245" y="5148024"/>
              <a:ext cx="184919" cy="324527"/>
              <a:chOff x="2099" y="2302"/>
              <a:chExt cx="336" cy="654"/>
            </a:xfrm>
          </p:grpSpPr>
          <p:grpSp>
            <p:nvGrpSpPr>
              <p:cNvPr id="117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19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0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1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25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18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26" name="Group 325"/>
            <p:cNvGrpSpPr>
              <a:grpSpLocks/>
            </p:cNvGrpSpPr>
            <p:nvPr/>
          </p:nvGrpSpPr>
          <p:grpSpPr bwMode="auto">
            <a:xfrm>
              <a:off x="2186692" y="5423921"/>
              <a:ext cx="184919" cy="324527"/>
              <a:chOff x="2099" y="2302"/>
              <a:chExt cx="336" cy="654"/>
            </a:xfrm>
          </p:grpSpPr>
          <p:grpSp>
            <p:nvGrpSpPr>
              <p:cNvPr id="127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29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0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1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2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28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33" name="Group 325"/>
            <p:cNvGrpSpPr>
              <a:grpSpLocks/>
            </p:cNvGrpSpPr>
            <p:nvPr/>
          </p:nvGrpSpPr>
          <p:grpSpPr bwMode="auto">
            <a:xfrm>
              <a:off x="1484295" y="5290499"/>
              <a:ext cx="184919" cy="324527"/>
              <a:chOff x="2099" y="2302"/>
              <a:chExt cx="336" cy="654"/>
            </a:xfrm>
          </p:grpSpPr>
          <p:grpSp>
            <p:nvGrpSpPr>
              <p:cNvPr id="134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36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7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8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39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35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grpSp>
          <p:nvGrpSpPr>
            <p:cNvPr id="140" name="Group 325"/>
            <p:cNvGrpSpPr>
              <a:grpSpLocks/>
            </p:cNvGrpSpPr>
            <p:nvPr/>
          </p:nvGrpSpPr>
          <p:grpSpPr bwMode="auto">
            <a:xfrm>
              <a:off x="1822742" y="5566396"/>
              <a:ext cx="184919" cy="324527"/>
              <a:chOff x="2099" y="2302"/>
              <a:chExt cx="336" cy="654"/>
            </a:xfrm>
          </p:grpSpPr>
          <p:grpSp>
            <p:nvGrpSpPr>
              <p:cNvPr id="141" name="Group 326"/>
              <p:cNvGrpSpPr>
                <a:grpSpLocks/>
              </p:cNvGrpSpPr>
              <p:nvPr/>
            </p:nvGrpSpPr>
            <p:grpSpPr bwMode="auto">
              <a:xfrm>
                <a:off x="2099" y="2550"/>
                <a:ext cx="336" cy="406"/>
                <a:chOff x="2099" y="2550"/>
                <a:chExt cx="336" cy="406"/>
              </a:xfrm>
            </p:grpSpPr>
            <p:sp>
              <p:nvSpPr>
                <p:cNvPr id="143" name="Rectangle 327"/>
                <p:cNvSpPr>
                  <a:spLocks noChangeArrowheads="1"/>
                </p:cNvSpPr>
                <p:nvPr/>
              </p:nvSpPr>
              <p:spPr bwMode="auto">
                <a:xfrm>
                  <a:off x="2155" y="2550"/>
                  <a:ext cx="221" cy="118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4" name="Rectangle 328"/>
                <p:cNvSpPr>
                  <a:spLocks noChangeArrowheads="1"/>
                </p:cNvSpPr>
                <p:nvPr/>
              </p:nvSpPr>
              <p:spPr bwMode="auto">
                <a:xfrm>
                  <a:off x="2099" y="2626"/>
                  <a:ext cx="336" cy="330"/>
                </a:xfrm>
                <a:prstGeom prst="rect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5" name="Oval 329"/>
                <p:cNvSpPr>
                  <a:spLocks noChangeArrowheads="1"/>
                </p:cNvSpPr>
                <p:nvPr/>
              </p:nvSpPr>
              <p:spPr bwMode="auto">
                <a:xfrm>
                  <a:off x="2099" y="2550"/>
                  <a:ext cx="119" cy="153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46" name="Oval 330"/>
                <p:cNvSpPr>
                  <a:spLocks noChangeArrowheads="1"/>
                </p:cNvSpPr>
                <p:nvPr/>
              </p:nvSpPr>
              <p:spPr bwMode="auto">
                <a:xfrm>
                  <a:off x="2310" y="2550"/>
                  <a:ext cx="124" cy="146"/>
                </a:xfrm>
                <a:prstGeom prst="ellipse">
                  <a:avLst/>
                </a:prstGeom>
                <a:solidFill>
                  <a:srgbClr val="0080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  <p:sp>
            <p:nvSpPr>
              <p:cNvPr id="142" name="Oval 331"/>
              <p:cNvSpPr>
                <a:spLocks noChangeArrowheads="1"/>
              </p:cNvSpPr>
              <p:nvPr/>
            </p:nvSpPr>
            <p:spPr bwMode="auto">
              <a:xfrm>
                <a:off x="2165" y="2302"/>
                <a:ext cx="208" cy="227"/>
              </a:xfrm>
              <a:prstGeom prst="ellipse">
                <a:avLst/>
              </a:prstGeom>
              <a:solidFill>
                <a:srgbClr val="008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</p:grpSp>
        <p:sp>
          <p:nvSpPr>
            <p:cNvPr id="147" name="Freccia a destra rientrata 146"/>
            <p:cNvSpPr/>
            <p:nvPr/>
          </p:nvSpPr>
          <p:spPr bwMode="auto">
            <a:xfrm rot="19005453">
              <a:off x="3271307" y="4240682"/>
              <a:ext cx="587481" cy="458272"/>
            </a:xfrm>
            <a:prstGeom prst="notchedRightArrow">
              <a:avLst>
                <a:gd name="adj1" fmla="val 2822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48" name="Rectangle 16"/>
            <p:cNvSpPr>
              <a:spLocks noChangeArrowheads="1"/>
            </p:cNvSpPr>
            <p:nvPr/>
          </p:nvSpPr>
          <p:spPr bwMode="auto">
            <a:xfrm>
              <a:off x="2662687" y="4589268"/>
              <a:ext cx="644641" cy="3397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000" b="1" dirty="0" err="1">
                  <a:latin typeface="+mj-lt"/>
                </a:rPr>
                <a:t>Amici</a:t>
              </a:r>
              <a:endParaRPr lang="de-CH" sz="1000" b="1" dirty="0">
                <a:latin typeface="+mj-lt"/>
              </a:endParaRPr>
            </a:p>
          </p:txBody>
        </p:sp>
      </p:grpSp>
      <p:grpSp>
        <p:nvGrpSpPr>
          <p:cNvPr id="10" name="Gruppo 9"/>
          <p:cNvGrpSpPr/>
          <p:nvPr/>
        </p:nvGrpSpPr>
        <p:grpSpPr>
          <a:xfrm>
            <a:off x="3717275" y="4285529"/>
            <a:ext cx="2222877" cy="1853657"/>
            <a:chOff x="3717275" y="4285529"/>
            <a:chExt cx="2222877" cy="1853657"/>
          </a:xfrm>
        </p:grpSpPr>
        <p:grpSp>
          <p:nvGrpSpPr>
            <p:cNvPr id="7" name="Gruppo 6"/>
            <p:cNvGrpSpPr/>
            <p:nvPr/>
          </p:nvGrpSpPr>
          <p:grpSpPr>
            <a:xfrm>
              <a:off x="3717275" y="4285529"/>
              <a:ext cx="1639783" cy="1853657"/>
              <a:chOff x="3717275" y="4285529"/>
              <a:chExt cx="1639783" cy="1853657"/>
            </a:xfrm>
          </p:grpSpPr>
          <p:pic>
            <p:nvPicPr>
              <p:cNvPr id="15364" name="Picture 4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9869642">
                <a:off x="4353691" y="5319600"/>
                <a:ext cx="1003367" cy="4593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49" name="Freccia a destra rientrata 148"/>
              <p:cNvSpPr/>
              <p:nvPr/>
            </p:nvSpPr>
            <p:spPr bwMode="auto">
              <a:xfrm rot="16736688">
                <a:off x="4049475" y="4350134"/>
                <a:ext cx="587481" cy="458272"/>
              </a:xfrm>
              <a:prstGeom prst="notchedRightArrow">
                <a:avLst>
                  <a:gd name="adj1" fmla="val 28229"/>
                  <a:gd name="adj2" fmla="val 50000"/>
                </a:avLst>
              </a:prstGeom>
              <a:noFill/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it-CH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pic>
            <p:nvPicPr>
              <p:cNvPr id="15362" name="Picture 2"/>
              <p:cNvPicPr>
                <a:picLocks noChangeAspect="1" noChangeArrowheads="1"/>
              </p:cNvPicPr>
              <p:nvPr/>
            </p:nvPicPr>
            <p:blipFill>
              <a:blip r:embed="rId5" cstate="print">
                <a:clrChange>
                  <a:clrFrom>
                    <a:srgbClr val="FDFFFC"/>
                  </a:clrFrom>
                  <a:clrTo>
                    <a:srgbClr val="FDFFFC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81712" y="5032955"/>
                <a:ext cx="980224" cy="67526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363" name="Picture 3"/>
              <p:cNvPicPr>
                <a:picLocks noChangeAspect="1" noChangeArrowheads="1"/>
              </p:cNvPicPr>
              <p:nvPr/>
            </p:nvPicPr>
            <p:blipFill>
              <a:blip r:embed="rId6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17275" y="4777291"/>
                <a:ext cx="654549" cy="63048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15365" name="Picture 5"/>
              <p:cNvPicPr>
                <a:picLocks noChangeAspect="1" noChangeArrowheads="1"/>
              </p:cNvPicPr>
              <p:nvPr/>
            </p:nvPicPr>
            <p:blipFill>
              <a:blip r:embed="rId7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785765" y="5443280"/>
                <a:ext cx="699013" cy="6959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sp>
          <p:nvSpPr>
            <p:cNvPr id="150" name="Rectangle 16"/>
            <p:cNvSpPr>
              <a:spLocks noChangeArrowheads="1"/>
            </p:cNvSpPr>
            <p:nvPr/>
          </p:nvSpPr>
          <p:spPr bwMode="auto">
            <a:xfrm>
              <a:off x="4984651" y="5730831"/>
              <a:ext cx="955501" cy="3397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000" b="1" dirty="0" err="1">
                  <a:latin typeface="+mj-lt"/>
                </a:rPr>
                <a:t>Cultura</a:t>
              </a:r>
              <a:r>
                <a:rPr lang="de-CH" sz="1000" b="1" dirty="0">
                  <a:latin typeface="+mj-lt"/>
                </a:rPr>
                <a:t> e   </a:t>
              </a:r>
              <a:r>
                <a:rPr lang="de-CH" sz="1000" b="1" dirty="0" err="1">
                  <a:latin typeface="+mj-lt"/>
                </a:rPr>
                <a:t>politica</a:t>
              </a:r>
              <a:endParaRPr lang="de-CH" sz="1000" b="1" dirty="0">
                <a:latin typeface="+mj-lt"/>
              </a:endParaRPr>
            </a:p>
          </p:txBody>
        </p:sp>
      </p:grpSp>
      <p:grpSp>
        <p:nvGrpSpPr>
          <p:cNvPr id="5" name="Gruppo 4"/>
          <p:cNvGrpSpPr/>
          <p:nvPr/>
        </p:nvGrpSpPr>
        <p:grpSpPr>
          <a:xfrm>
            <a:off x="1940704" y="3731725"/>
            <a:ext cx="1466572" cy="712839"/>
            <a:chOff x="1940704" y="3731725"/>
            <a:chExt cx="1466572" cy="712839"/>
          </a:xfrm>
        </p:grpSpPr>
        <p:sp>
          <p:nvSpPr>
            <p:cNvPr id="151" name="Freccia a destra rientrata 150"/>
            <p:cNvSpPr/>
            <p:nvPr/>
          </p:nvSpPr>
          <p:spPr bwMode="auto">
            <a:xfrm rot="20694601">
              <a:off x="2819795" y="3857111"/>
              <a:ext cx="587481" cy="458272"/>
            </a:xfrm>
            <a:prstGeom prst="notchedRightArrow">
              <a:avLst>
                <a:gd name="adj1" fmla="val 2822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sp>
          <p:nvSpPr>
            <p:cNvPr id="152" name="Rectangle 16"/>
            <p:cNvSpPr>
              <a:spLocks noChangeArrowheads="1"/>
            </p:cNvSpPr>
            <p:nvPr/>
          </p:nvSpPr>
          <p:spPr bwMode="auto">
            <a:xfrm>
              <a:off x="1940704" y="3731725"/>
              <a:ext cx="644641" cy="3397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000" b="1" dirty="0" err="1">
                  <a:latin typeface="+mj-lt"/>
                </a:rPr>
                <a:t>Parenti</a:t>
              </a:r>
              <a:endParaRPr lang="de-CH" sz="1000" b="1" dirty="0">
                <a:latin typeface="+mj-lt"/>
              </a:endParaRPr>
            </a:p>
          </p:txBody>
        </p:sp>
        <p:grpSp>
          <p:nvGrpSpPr>
            <p:cNvPr id="153" name="Group 332"/>
            <p:cNvGrpSpPr>
              <a:grpSpLocks/>
            </p:cNvGrpSpPr>
            <p:nvPr/>
          </p:nvGrpSpPr>
          <p:grpSpPr bwMode="auto">
            <a:xfrm>
              <a:off x="2194022" y="4166131"/>
              <a:ext cx="167610" cy="278433"/>
              <a:chOff x="2462" y="2302"/>
              <a:chExt cx="336" cy="654"/>
            </a:xfrm>
          </p:grpSpPr>
          <p:sp>
            <p:nvSpPr>
              <p:cNvPr id="154" name="Oval 333"/>
              <p:cNvSpPr>
                <a:spLocks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55" name="Group 334"/>
              <p:cNvGrpSpPr>
                <a:grpSpLocks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</p:grpSpPr>
            <p:sp>
              <p:nvSpPr>
                <p:cNvPr id="156" name="Rectangle 335"/>
                <p:cNvSpPr>
                  <a:spLocks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7" name="Rectangle 336"/>
                <p:cNvSpPr>
                  <a:spLocks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8" name="Oval 337"/>
                <p:cNvSpPr>
                  <a:spLocks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59" name="Oval 338"/>
                <p:cNvSpPr>
                  <a:spLocks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74" name="Group 332"/>
            <p:cNvGrpSpPr>
              <a:grpSpLocks/>
            </p:cNvGrpSpPr>
            <p:nvPr/>
          </p:nvGrpSpPr>
          <p:grpSpPr bwMode="auto">
            <a:xfrm>
              <a:off x="2426807" y="4017897"/>
              <a:ext cx="167610" cy="278433"/>
              <a:chOff x="2462" y="2302"/>
              <a:chExt cx="336" cy="654"/>
            </a:xfrm>
          </p:grpSpPr>
          <p:sp>
            <p:nvSpPr>
              <p:cNvPr id="175" name="Oval 333"/>
              <p:cNvSpPr>
                <a:spLocks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76" name="Group 334"/>
              <p:cNvGrpSpPr>
                <a:grpSpLocks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</p:grpSpPr>
            <p:sp>
              <p:nvSpPr>
                <p:cNvPr id="177" name="Rectangle 335"/>
                <p:cNvSpPr>
                  <a:spLocks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78" name="Rectangle 336"/>
                <p:cNvSpPr>
                  <a:spLocks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79" name="Oval 337"/>
                <p:cNvSpPr>
                  <a:spLocks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80" name="Oval 338"/>
                <p:cNvSpPr>
                  <a:spLocks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  <p:grpSp>
          <p:nvGrpSpPr>
            <p:cNvPr id="181" name="Group 332"/>
            <p:cNvGrpSpPr>
              <a:grpSpLocks/>
            </p:cNvGrpSpPr>
            <p:nvPr/>
          </p:nvGrpSpPr>
          <p:grpSpPr bwMode="auto">
            <a:xfrm>
              <a:off x="2016103" y="3996549"/>
              <a:ext cx="167610" cy="278433"/>
              <a:chOff x="2462" y="2302"/>
              <a:chExt cx="336" cy="654"/>
            </a:xfrm>
          </p:grpSpPr>
          <p:sp>
            <p:nvSpPr>
              <p:cNvPr id="182" name="Oval 333"/>
              <p:cNvSpPr>
                <a:spLocks noChangeArrowheads="1"/>
              </p:cNvSpPr>
              <p:nvPr/>
            </p:nvSpPr>
            <p:spPr bwMode="auto">
              <a:xfrm>
                <a:off x="2527" y="2302"/>
                <a:ext cx="207" cy="227"/>
              </a:xfrm>
              <a:prstGeom prst="ellipse">
                <a:avLst/>
              </a:prstGeom>
              <a:solidFill>
                <a:srgbClr val="0066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de-CH"/>
              </a:p>
            </p:txBody>
          </p:sp>
          <p:grpSp>
            <p:nvGrpSpPr>
              <p:cNvPr id="183" name="Group 334"/>
              <p:cNvGrpSpPr>
                <a:grpSpLocks/>
              </p:cNvGrpSpPr>
              <p:nvPr/>
            </p:nvGrpSpPr>
            <p:grpSpPr bwMode="auto">
              <a:xfrm>
                <a:off x="2462" y="2550"/>
                <a:ext cx="336" cy="406"/>
                <a:chOff x="2462" y="2550"/>
                <a:chExt cx="336" cy="406"/>
              </a:xfrm>
            </p:grpSpPr>
            <p:sp>
              <p:nvSpPr>
                <p:cNvPr id="184" name="Rectangle 335"/>
                <p:cNvSpPr>
                  <a:spLocks noChangeArrowheads="1"/>
                </p:cNvSpPr>
                <p:nvPr/>
              </p:nvSpPr>
              <p:spPr bwMode="auto">
                <a:xfrm>
                  <a:off x="2515" y="2550"/>
                  <a:ext cx="224" cy="118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85" name="Rectangle 336"/>
                <p:cNvSpPr>
                  <a:spLocks noChangeArrowheads="1"/>
                </p:cNvSpPr>
                <p:nvPr/>
              </p:nvSpPr>
              <p:spPr bwMode="auto">
                <a:xfrm>
                  <a:off x="2462" y="2626"/>
                  <a:ext cx="336" cy="330"/>
                </a:xfrm>
                <a:prstGeom prst="rect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86" name="Oval 337"/>
                <p:cNvSpPr>
                  <a:spLocks noChangeArrowheads="1"/>
                </p:cNvSpPr>
                <p:nvPr/>
              </p:nvSpPr>
              <p:spPr bwMode="auto">
                <a:xfrm>
                  <a:off x="2462" y="2550"/>
                  <a:ext cx="118" cy="153"/>
                </a:xfrm>
                <a:prstGeom prst="ellipse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  <p:sp>
              <p:nvSpPr>
                <p:cNvPr id="187" name="Oval 338"/>
                <p:cNvSpPr>
                  <a:spLocks noChangeArrowheads="1"/>
                </p:cNvSpPr>
                <p:nvPr/>
              </p:nvSpPr>
              <p:spPr bwMode="auto">
                <a:xfrm>
                  <a:off x="2672" y="2550"/>
                  <a:ext cx="124" cy="146"/>
                </a:xfrm>
                <a:prstGeom prst="ellipse">
                  <a:avLst/>
                </a:prstGeom>
                <a:solidFill>
                  <a:srgbClr val="0066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de-CH"/>
                </a:p>
              </p:txBody>
            </p:sp>
          </p:grpSp>
        </p:grpSp>
      </p:grpSp>
      <p:grpSp>
        <p:nvGrpSpPr>
          <p:cNvPr id="8" name="Gruppo 7"/>
          <p:cNvGrpSpPr/>
          <p:nvPr/>
        </p:nvGrpSpPr>
        <p:grpSpPr>
          <a:xfrm>
            <a:off x="5004048" y="4221088"/>
            <a:ext cx="1920118" cy="1316488"/>
            <a:chOff x="5357655" y="4342877"/>
            <a:chExt cx="1920118" cy="1316488"/>
          </a:xfrm>
        </p:grpSpPr>
        <p:sp>
          <p:nvSpPr>
            <p:cNvPr id="188" name="Freccia a destra rientrata 187"/>
            <p:cNvSpPr/>
            <p:nvPr/>
          </p:nvSpPr>
          <p:spPr bwMode="auto">
            <a:xfrm rot="13214713">
              <a:off x="5357655" y="4342877"/>
              <a:ext cx="587481" cy="458272"/>
            </a:xfrm>
            <a:prstGeom prst="notchedRightArrow">
              <a:avLst>
                <a:gd name="adj1" fmla="val 28229"/>
                <a:gd name="adj2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89" name="Picture 3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81985" y="4780641"/>
              <a:ext cx="714573" cy="4904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90" name="Rectangle 16"/>
            <p:cNvSpPr>
              <a:spLocks noChangeArrowheads="1"/>
            </p:cNvSpPr>
            <p:nvPr/>
          </p:nvSpPr>
          <p:spPr bwMode="auto">
            <a:xfrm>
              <a:off x="6322272" y="5319600"/>
              <a:ext cx="955501" cy="339765"/>
            </a:xfrm>
            <a:prstGeom prst="rect">
              <a:avLst/>
            </a:prstGeom>
            <a:noFill/>
            <a:ln>
              <a:noFill/>
            </a:ln>
            <a:extLst/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buNone/>
                <a:tabLst>
                  <a:tab pos="8196263" algn="r"/>
                </a:tabLst>
                <a:defRPr/>
              </a:pPr>
              <a:r>
                <a:rPr lang="de-CH" sz="1000" b="1" dirty="0" err="1">
                  <a:latin typeface="+mj-lt"/>
                </a:rPr>
                <a:t>Scuola</a:t>
              </a:r>
              <a:endParaRPr lang="de-CH" sz="1000" b="1" dirty="0">
                <a:latin typeface="+mj-lt"/>
              </a:endParaRPr>
            </a:p>
          </p:txBody>
        </p:sp>
      </p:grpSp>
      <p:sp>
        <p:nvSpPr>
          <p:cNvPr id="160" name="Rectangle 2"/>
          <p:cNvSpPr txBox="1">
            <a:spLocks noChangeArrowheads="1"/>
          </p:cNvSpPr>
          <p:nvPr/>
        </p:nvSpPr>
        <p:spPr bwMode="auto">
          <a:xfrm>
            <a:off x="251520" y="44624"/>
            <a:ext cx="7620000" cy="114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GB" kern="0" dirty="0" err="1"/>
              <a:t>Smarcarsi</a:t>
            </a:r>
            <a:r>
              <a:rPr lang="en-GB" kern="0" dirty="0"/>
              <a:t> e </a:t>
            </a:r>
            <a:r>
              <a:rPr lang="en-GB" kern="0" dirty="0" err="1"/>
              <a:t>trovare</a:t>
            </a:r>
            <a:r>
              <a:rPr lang="en-GB" kern="0" dirty="0"/>
              <a:t> le </a:t>
            </a:r>
            <a:r>
              <a:rPr lang="en-GB" kern="0" dirty="0" err="1"/>
              <a:t>sinergie</a:t>
            </a:r>
            <a:endParaRPr lang="en-GB" i="1" kern="0" dirty="0"/>
          </a:p>
        </p:txBody>
      </p:sp>
      <p:graphicFrame>
        <p:nvGraphicFramePr>
          <p:cNvPr id="16" name="Tabelle 1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6836278"/>
              </p:ext>
            </p:extLst>
          </p:nvPr>
        </p:nvGraphicFramePr>
        <p:xfrm>
          <a:off x="6732240" y="2564904"/>
          <a:ext cx="2232248" cy="2266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40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2819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2015">
                <a:tc>
                  <a:txBody>
                    <a:bodyPr/>
                    <a:lstStyle/>
                    <a:p>
                      <a:pPr algn="ctr"/>
                      <a:r>
                        <a:rPr lang="de-CH" sz="900" b="1" dirty="0" err="1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mese</a:t>
                      </a:r>
                      <a:endParaRPr lang="de-CH" sz="900" b="1" dirty="0">
                        <a:solidFill>
                          <a:schemeClr val="tx1"/>
                        </a:solidFill>
                        <a:latin typeface="Bookman Old Style" panose="02050604050505020204" pitchFamily="18" charset="0"/>
                      </a:endParaRP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de-CH" sz="900" b="1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de-CH" sz="900" b="1" dirty="0" err="1">
                          <a:solidFill>
                            <a:schemeClr val="tx1"/>
                          </a:solidFill>
                        </a:rPr>
                        <a:t>Attività</a:t>
                      </a:r>
                      <a:endParaRPr lang="de-CH" sz="9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201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IV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17</a:t>
                      </a:r>
                      <a:r>
                        <a:rPr lang="de-CH" sz="1600" b="1" baseline="30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enni 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 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♀+♂</a:t>
                      </a:r>
                      <a:br>
                        <a:rPr lang="de-CH" sz="16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Info </a:t>
                      </a:r>
                      <a:r>
                        <a:rPr lang="de-CH" sz="1600" b="1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reclutandi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3201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V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 sz="10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3201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18</a:t>
                      </a:r>
                      <a:r>
                        <a:rPr lang="de-CH" sz="1600" b="1" baseline="30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enni 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 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♀</a:t>
                      </a:r>
                      <a:r>
                        <a:rPr lang="de-CH" sz="1600" b="1" baseline="-25000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sel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+♂</a:t>
                      </a:r>
                      <a:br>
                        <a:rPr lang="de-CH" sz="1600" b="1" baseline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</a:br>
                      <a:r>
                        <a:rPr lang="de-CH" sz="1600" b="1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Giornate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 informative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3201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X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de-CH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32015">
                <a:tc>
                  <a:txBody>
                    <a:bodyPr/>
                    <a:lstStyle/>
                    <a:p>
                      <a:pPr algn="ctr"/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Bookman Old Style" panose="02050604050505020204" pitchFamily="18" charset="0"/>
                        </a:rPr>
                        <a:t>I-XII</a:t>
                      </a:r>
                    </a:p>
                  </a:txBody>
                  <a:tcPr anchor="ctr" anchorCtr="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600" b="1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19-24</a:t>
                      </a:r>
                      <a:r>
                        <a:rPr lang="de-CH" sz="1600" b="1" baseline="300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enni 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</a:rPr>
                        <a:t>CH 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♀</a:t>
                      </a:r>
                      <a:r>
                        <a:rPr lang="de-CH" sz="1600" b="1" baseline="-25000" dirty="0" err="1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sel</a:t>
                      </a:r>
                      <a:r>
                        <a:rPr lang="de-CH" sz="1600" b="1" baseline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+♂</a:t>
                      </a:r>
                      <a:br>
                        <a:rPr lang="de-CH" sz="1600" b="1" baseline="0" dirty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</a:br>
                      <a:r>
                        <a:rPr lang="de-CH" sz="1600" b="1" baseline="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cs typeface="Arial"/>
                        </a:rPr>
                        <a:t>Reclutamento</a:t>
                      </a:r>
                      <a:endParaRPr lang="de-CH" sz="1600" b="1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</a:endParaRPr>
                    </a:p>
                    <a:p>
                      <a:pPr marL="0" algn="l" defTabSz="914400" rtl="0" eaLnBrk="1" latinLnBrk="0" hangingPunct="1"/>
                      <a:endParaRPr lang="de-CH" sz="9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6000" marR="36000" marT="36000" marB="3600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18" name="Gruppieren 17"/>
          <p:cNvGrpSpPr/>
          <p:nvPr/>
        </p:nvGrpSpPr>
        <p:grpSpPr>
          <a:xfrm>
            <a:off x="4860032" y="1556792"/>
            <a:ext cx="4085070" cy="1872208"/>
            <a:chOff x="4860032" y="1556792"/>
            <a:chExt cx="4085070" cy="1872208"/>
          </a:xfrm>
        </p:grpSpPr>
        <p:grpSp>
          <p:nvGrpSpPr>
            <p:cNvPr id="17" name="Gruppieren 16"/>
            <p:cNvGrpSpPr/>
            <p:nvPr/>
          </p:nvGrpSpPr>
          <p:grpSpPr>
            <a:xfrm>
              <a:off x="4860032" y="1556792"/>
              <a:ext cx="3950171" cy="1872208"/>
              <a:chOff x="4860032" y="1556792"/>
              <a:chExt cx="3950171" cy="1872208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596336" y="1556792"/>
                <a:ext cx="1213867" cy="6429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13" name="Gerade Verbindung mit Pfeil 12"/>
              <p:cNvCxnSpPr/>
              <p:nvPr/>
            </p:nvCxnSpPr>
            <p:spPr bwMode="auto">
              <a:xfrm flipH="1">
                <a:off x="4860032" y="1916832"/>
                <a:ext cx="2520280" cy="1512168"/>
              </a:xfrm>
              <a:prstGeom prst="straightConnector1">
                <a:avLst/>
              </a:prstGeom>
              <a:noFill/>
              <a:ln w="38100" cap="flat" cmpd="sng" algn="ctr">
                <a:solidFill>
                  <a:srgbClr val="00B050"/>
                </a:solidFill>
                <a:prstDash val="solid"/>
                <a:round/>
                <a:headEnd type="diamond" w="med" len="med"/>
                <a:tailEnd type="stealth" w="lg" len="lg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sp>
          <p:nvSpPr>
            <p:cNvPr id="11" name="Textfeld 10"/>
            <p:cNvSpPr txBox="1"/>
            <p:nvPr/>
          </p:nvSpPr>
          <p:spPr>
            <a:xfrm>
              <a:off x="8106411" y="1560335"/>
              <a:ext cx="8386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CH" sz="1800" b="1" dirty="0"/>
                <a:t>SMPP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612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8" grpId="0" animBg="1"/>
      <p:bldP spid="102" grpId="0"/>
      <p:bldP spid="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54781" y="3349551"/>
            <a:ext cx="8834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CH" b="1" dirty="0">
                <a:latin typeface="+mn-lt"/>
              </a:rPr>
              <a:t>… di offrire un’attività di qualità aperta a tutti, su misura, a costi ridotti, basso rischio e rivolta al futuro …</a:t>
            </a:r>
            <a:endParaRPr lang="it-CH" sz="1400" b="1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de-CH" dirty="0"/>
              <a:t>Il </a:t>
            </a:r>
            <a:r>
              <a:rPr lang="de-CH" i="1" dirty="0"/>
              <a:t>tiro a </a:t>
            </a:r>
            <a:r>
              <a:rPr lang="de-CH" i="1" dirty="0" err="1"/>
              <a:t>segno</a:t>
            </a:r>
            <a:r>
              <a:rPr lang="de-CH" i="1" dirty="0"/>
              <a:t> </a:t>
            </a:r>
            <a:r>
              <a:rPr lang="de-CH" dirty="0" err="1"/>
              <a:t>permette</a:t>
            </a:r>
            <a:r>
              <a:rPr lang="de-CH" dirty="0"/>
              <a:t> …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 flipH="1" flipV="1">
            <a:off x="3203848" y="2348880"/>
            <a:ext cx="2160240" cy="108012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2195736" y="1700808"/>
            <a:ext cx="24817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err="1"/>
              <a:t>anche</a:t>
            </a:r>
            <a:r>
              <a:rPr lang="de-CH" dirty="0"/>
              <a:t> per </a:t>
            </a:r>
            <a:r>
              <a:rPr lang="de-CH" dirty="0" err="1"/>
              <a:t>ragazze</a:t>
            </a:r>
            <a:r>
              <a:rPr lang="de-CH" dirty="0"/>
              <a:t> (ca. 25%)</a:t>
            </a:r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4499992" y="2060849"/>
            <a:ext cx="1152128" cy="129671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1115616" y="1988840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/>
              <a:t>nessun</a:t>
            </a:r>
            <a:r>
              <a:rPr lang="de-CH" dirty="0"/>
              <a:t> </a:t>
            </a:r>
            <a:r>
              <a:rPr lang="de-CH" dirty="0" err="1"/>
              <a:t>prerequisito</a:t>
            </a:r>
            <a:r>
              <a:rPr lang="de-CH" dirty="0"/>
              <a:t> </a:t>
            </a:r>
            <a:r>
              <a:rPr lang="de-CH" dirty="0" err="1"/>
              <a:t>particolare</a:t>
            </a:r>
            <a:r>
              <a:rPr lang="de-CH" dirty="0"/>
              <a:t/>
            </a:r>
            <a:br>
              <a:rPr lang="de-CH" dirty="0"/>
            </a:br>
            <a:r>
              <a:rPr lang="de-CH" dirty="0"/>
              <a:t>(</a:t>
            </a:r>
            <a:r>
              <a:rPr lang="de-CH" dirty="0" err="1"/>
              <a:t>età</a:t>
            </a:r>
            <a:r>
              <a:rPr lang="de-CH" dirty="0"/>
              <a:t> e CH </a:t>
            </a:r>
            <a:r>
              <a:rPr lang="de-CH" dirty="0" err="1"/>
              <a:t>esclusi</a:t>
            </a:r>
            <a:r>
              <a:rPr lang="de-CH" dirty="0"/>
              <a:t>)</a:t>
            </a:r>
          </a:p>
        </p:txBody>
      </p:sp>
      <p:sp>
        <p:nvSpPr>
          <p:cNvPr id="22" name="Textfeld 21"/>
          <p:cNvSpPr txBox="1"/>
          <p:nvPr/>
        </p:nvSpPr>
        <p:spPr>
          <a:xfrm>
            <a:off x="5220072" y="1628800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pratica flessibile a complemento di studio e altri sport/hobby</a:t>
            </a:r>
            <a:endParaRPr lang="de-CH" dirty="0"/>
          </a:p>
        </p:txBody>
      </p:sp>
      <p:cxnSp>
        <p:nvCxnSpPr>
          <p:cNvPr id="23" name="Gerade Verbindung mit Pfeil 22"/>
          <p:cNvCxnSpPr/>
          <p:nvPr/>
        </p:nvCxnSpPr>
        <p:spPr bwMode="auto">
          <a:xfrm flipH="1" flipV="1">
            <a:off x="5796136" y="2276872"/>
            <a:ext cx="1512168" cy="1224136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 bwMode="auto">
          <a:xfrm flipH="1">
            <a:off x="899592" y="4293096"/>
            <a:ext cx="504056" cy="792088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35496" y="5157192"/>
            <a:ext cx="27363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materiale a disposizione e stagione di tiro a costi contenuti</a:t>
            </a:r>
            <a:endParaRPr lang="de-CH" dirty="0"/>
          </a:p>
        </p:txBody>
      </p:sp>
      <p:cxnSp>
        <p:nvCxnSpPr>
          <p:cNvPr id="33" name="Gerade Verbindung mit Pfeil 32"/>
          <p:cNvCxnSpPr/>
          <p:nvPr/>
        </p:nvCxnSpPr>
        <p:spPr bwMode="auto">
          <a:xfrm flipH="1">
            <a:off x="2987824" y="4149080"/>
            <a:ext cx="360040" cy="1800200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hteck 35"/>
          <p:cNvSpPr/>
          <p:nvPr/>
        </p:nvSpPr>
        <p:spPr>
          <a:xfrm>
            <a:off x="1619672" y="6021288"/>
            <a:ext cx="31683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non ha né patologie né infortuni tipici</a:t>
            </a:r>
            <a:endParaRPr lang="de-CH" dirty="0"/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6228184" y="4149080"/>
            <a:ext cx="360040" cy="93610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5220072" y="5157192"/>
            <a:ext cx="37691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dirty="0"/>
              <a:t>non pone limiti di età per riuscire, è praticabile con successo anche oltre i 20 anni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7055768" y="2204864"/>
            <a:ext cx="208823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corso GT e partecipazione secondo possibilità in stagione</a:t>
            </a:r>
            <a:endParaRPr lang="de-CH" dirty="0"/>
          </a:p>
        </p:txBody>
      </p:sp>
      <p:cxnSp>
        <p:nvCxnSpPr>
          <p:cNvPr id="20" name="Gerade Verbindung mit Pfeil 19"/>
          <p:cNvCxnSpPr/>
          <p:nvPr/>
        </p:nvCxnSpPr>
        <p:spPr bwMode="auto">
          <a:xfrm flipV="1">
            <a:off x="7452320" y="2996952"/>
            <a:ext cx="288032" cy="414038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Gerade Verbindung mit Pfeil 25"/>
          <p:cNvCxnSpPr/>
          <p:nvPr/>
        </p:nvCxnSpPr>
        <p:spPr bwMode="auto">
          <a:xfrm flipH="1" flipV="1">
            <a:off x="2051720" y="2852936"/>
            <a:ext cx="1944216" cy="57606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echteck 16"/>
          <p:cNvSpPr/>
          <p:nvPr/>
        </p:nvSpPr>
        <p:spPr>
          <a:xfrm>
            <a:off x="107504" y="2420888"/>
            <a:ext cx="16561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CH" dirty="0"/>
              <a:t>condotta da monitori e istruttori seri e competenti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75757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5" name="Text Box 3"/>
          <p:cNvSpPr txBox="1">
            <a:spLocks noChangeArrowheads="1"/>
          </p:cNvSpPr>
          <p:nvPr/>
        </p:nvSpPr>
        <p:spPr bwMode="auto">
          <a:xfrm>
            <a:off x="154781" y="3357563"/>
            <a:ext cx="8834437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>
              <a:spcBef>
                <a:spcPct val="50000"/>
              </a:spcBef>
              <a:buFont typeface="Wingdings" pitchFamily="2" charset="2"/>
              <a:buNone/>
            </a:pPr>
            <a:r>
              <a:rPr lang="it-CH" b="1" dirty="0">
                <a:latin typeface="+mn-lt"/>
              </a:rPr>
              <a:t>… è rivolta ai giovani e a chi gli è vicino, mette l’accento sul collettivo e non vi sono esclusi …</a:t>
            </a:r>
            <a:endParaRPr lang="it-CH" sz="1400" b="1" dirty="0">
              <a:latin typeface="+mn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de-CH" dirty="0" err="1"/>
              <a:t>L’attività</a:t>
            </a:r>
            <a:r>
              <a:rPr lang="de-CH" dirty="0"/>
              <a:t> </a:t>
            </a:r>
            <a:r>
              <a:rPr lang="de-CH" dirty="0" err="1"/>
              <a:t>nella</a:t>
            </a:r>
            <a:r>
              <a:rPr lang="de-CH" dirty="0"/>
              <a:t> </a:t>
            </a:r>
            <a:r>
              <a:rPr lang="de-CH" dirty="0" err="1"/>
              <a:t>società</a:t>
            </a:r>
            <a:r>
              <a:rPr lang="de-CH" dirty="0"/>
              <a:t> di tiro …</a:t>
            </a:r>
          </a:p>
        </p:txBody>
      </p:sp>
      <p:cxnSp>
        <p:nvCxnSpPr>
          <p:cNvPr id="6" name="Gerade Verbindung mit Pfeil 5"/>
          <p:cNvCxnSpPr/>
          <p:nvPr/>
        </p:nvCxnSpPr>
        <p:spPr bwMode="auto">
          <a:xfrm flipV="1">
            <a:off x="5796136" y="2420889"/>
            <a:ext cx="720080" cy="93667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feld 8"/>
          <p:cNvSpPr txBox="1"/>
          <p:nvPr/>
        </p:nvSpPr>
        <p:spPr>
          <a:xfrm>
            <a:off x="6012160" y="1628800"/>
            <a:ext cx="208823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un’attività collaterale diversificata aperta anche a parenti e amici</a:t>
            </a:r>
            <a:endParaRPr lang="de-CH" dirty="0"/>
          </a:p>
        </p:txBody>
      </p:sp>
      <p:cxnSp>
        <p:nvCxnSpPr>
          <p:cNvPr id="12" name="Gerade Verbindung mit Pfeil 11"/>
          <p:cNvCxnSpPr/>
          <p:nvPr/>
        </p:nvCxnSpPr>
        <p:spPr bwMode="auto">
          <a:xfrm flipH="1" flipV="1">
            <a:off x="1691680" y="2996952"/>
            <a:ext cx="648072" cy="360611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feld 13"/>
          <p:cNvSpPr txBox="1"/>
          <p:nvPr/>
        </p:nvSpPr>
        <p:spPr>
          <a:xfrm>
            <a:off x="323528" y="2564904"/>
            <a:ext cx="194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CH" dirty="0"/>
              <a:t>costruita coi giovani per i giovani</a:t>
            </a:r>
            <a:endParaRPr lang="de-CH" dirty="0"/>
          </a:p>
        </p:txBody>
      </p:sp>
      <p:cxnSp>
        <p:nvCxnSpPr>
          <p:cNvPr id="27" name="Gerade Verbindung mit Pfeil 26"/>
          <p:cNvCxnSpPr/>
          <p:nvPr/>
        </p:nvCxnSpPr>
        <p:spPr bwMode="auto">
          <a:xfrm flipH="1">
            <a:off x="899592" y="4149080"/>
            <a:ext cx="504056" cy="93610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1" name="Rechteck 30"/>
          <p:cNvSpPr/>
          <p:nvPr/>
        </p:nvSpPr>
        <p:spPr>
          <a:xfrm>
            <a:off x="251520" y="5157192"/>
            <a:ext cx="302433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vale di più il </a:t>
            </a:r>
            <a:r>
              <a:rPr lang="it-IT" u="sng" dirty="0"/>
              <a:t>partecipare insieme</a:t>
            </a:r>
            <a:r>
              <a:rPr lang="it-IT" dirty="0"/>
              <a:t> o il </a:t>
            </a:r>
            <a:r>
              <a:rPr lang="it-IT" u="sng" dirty="0"/>
              <a:t>risultato di sezione</a:t>
            </a:r>
            <a:r>
              <a:rPr lang="it-IT" dirty="0"/>
              <a:t> che la prestazione del singolo</a:t>
            </a:r>
          </a:p>
        </p:txBody>
      </p:sp>
      <p:cxnSp>
        <p:nvCxnSpPr>
          <p:cNvPr id="38" name="Gerade Verbindung mit Pfeil 37"/>
          <p:cNvCxnSpPr/>
          <p:nvPr/>
        </p:nvCxnSpPr>
        <p:spPr bwMode="auto">
          <a:xfrm>
            <a:off x="5220072" y="4149080"/>
            <a:ext cx="864096" cy="936104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hteck 38"/>
          <p:cNvSpPr/>
          <p:nvPr/>
        </p:nvSpPr>
        <p:spPr>
          <a:xfrm>
            <a:off x="5364088" y="5157192"/>
            <a:ext cx="30598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non vi sono discriminazioni e s’insegna ad accettare tutti</a:t>
            </a:r>
            <a:endParaRPr lang="de-CH" dirty="0"/>
          </a:p>
        </p:txBody>
      </p:sp>
      <p:sp>
        <p:nvSpPr>
          <p:cNvPr id="49" name="Rechteck 48"/>
          <p:cNvSpPr/>
          <p:nvPr/>
        </p:nvSpPr>
        <p:spPr>
          <a:xfrm>
            <a:off x="2915816" y="1700808"/>
            <a:ext cx="21602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/>
              <a:t>stimola il colloquio genitore-figlio in famiglia</a:t>
            </a:r>
          </a:p>
        </p:txBody>
      </p:sp>
      <p:cxnSp>
        <p:nvCxnSpPr>
          <p:cNvPr id="54" name="Gerade Verbindung mit Pfeil 53"/>
          <p:cNvCxnSpPr/>
          <p:nvPr/>
        </p:nvCxnSpPr>
        <p:spPr bwMode="auto">
          <a:xfrm flipH="1" flipV="1">
            <a:off x="4355976" y="2420888"/>
            <a:ext cx="1152128" cy="936675"/>
          </a:xfrm>
          <a:prstGeom prst="straightConnector1">
            <a:avLst/>
          </a:prstGeom>
          <a:ln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6363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4781" y="1628800"/>
            <a:ext cx="8834437" cy="433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76238" indent="-376238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2473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2663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28543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3044825">
              <a:spcBef>
                <a:spcPct val="0"/>
              </a:spcBef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35020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39592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44164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4873625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b="0" dirty="0">
                <a:latin typeface="+mn-lt"/>
              </a:rPr>
              <a:t>… insegna a concentrarsi favorendo poi la resa in studio e lavoro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endParaRPr lang="it-CH" b="0" dirty="0"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b="0" dirty="0">
                <a:latin typeface="+mn-lt"/>
              </a:rPr>
              <a:t>… forgia carattere e personalità</a:t>
            </a:r>
            <a:r>
              <a:rPr lang="it-CH" dirty="0">
                <a:latin typeface="+mn-lt"/>
              </a:rPr>
              <a:t> mettendo l’accento su pazienza, perseveranza e resilienza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endParaRPr lang="it-CH" dirty="0"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b="0" dirty="0">
                <a:latin typeface="+mn-lt"/>
              </a:rPr>
              <a:t>… responsabilizza e insegna a lavorare in gruppo</a:t>
            </a: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endParaRPr lang="it-CH" b="0" dirty="0">
              <a:latin typeface="+mn-lt"/>
            </a:endParaRPr>
          </a:p>
          <a:p>
            <a:pPr marL="360000">
              <a:spcBef>
                <a:spcPct val="25000"/>
              </a:spcBef>
              <a:buFont typeface="Wingdings" pitchFamily="2" charset="2"/>
              <a:buChar char="Ø"/>
            </a:pPr>
            <a:r>
              <a:rPr lang="it-CH" b="0" dirty="0">
                <a:latin typeface="+mn-lt"/>
              </a:rPr>
              <a:t>… trasmette pochi, ma sani e semplici valori: amicizia, uguaglianza e rispetto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44624"/>
            <a:ext cx="7777163" cy="1143000"/>
          </a:xfrm>
        </p:spPr>
        <p:txBody>
          <a:bodyPr/>
          <a:lstStyle/>
          <a:p>
            <a:r>
              <a:rPr lang="de-CH" dirty="0" err="1"/>
              <a:t>Gli</a:t>
            </a:r>
            <a:r>
              <a:rPr lang="de-CH" dirty="0"/>
              <a:t> </a:t>
            </a:r>
            <a:r>
              <a:rPr lang="de-CH" i="1" dirty="0" err="1"/>
              <a:t>atouts</a:t>
            </a:r>
            <a:r>
              <a:rPr lang="de-CH" dirty="0"/>
              <a:t> del Tiro a </a:t>
            </a:r>
            <a:r>
              <a:rPr lang="de-CH" dirty="0" err="1"/>
              <a:t>segno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7325251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ema di Office">
  <a:themeElements>
    <a:clrScheme name="Tema di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Tema di 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ema di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a di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ma di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1590</Words>
  <Application>Microsoft Office PowerPoint</Application>
  <PresentationFormat>Bildschirmpräsentation (4:3)</PresentationFormat>
  <Paragraphs>322</Paragraphs>
  <Slides>24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24</vt:i4>
      </vt:variant>
    </vt:vector>
  </HeadingPairs>
  <TitlesOfParts>
    <vt:vector size="25" baseType="lpstr">
      <vt:lpstr>Tema di Office</vt:lpstr>
      <vt:lpstr>PowerPoint-Präsentation</vt:lpstr>
      <vt:lpstr>Contenuti</vt:lpstr>
      <vt:lpstr>PowerPoint-Präsentation</vt:lpstr>
      <vt:lpstr>Cambio di mentalità</vt:lpstr>
      <vt:lpstr>I diversi elementi</vt:lpstr>
      <vt:lpstr>PowerPoint-Präsentation</vt:lpstr>
      <vt:lpstr>Il tiro a segno permette …</vt:lpstr>
      <vt:lpstr>L’attività nella società di tiro …</vt:lpstr>
      <vt:lpstr>Gli atouts del Tiro a segno</vt:lpstr>
      <vt:lpstr>PowerPoint-Präsentation</vt:lpstr>
      <vt:lpstr>Con che mezzo comunicare</vt:lpstr>
      <vt:lpstr>Stampa scritta</vt:lpstr>
      <vt:lpstr>Poster, Flyer e Handout</vt:lpstr>
      <vt:lpstr>World Wide Web</vt:lpstr>
      <vt:lpstr>Valutare sempre l’impatto e la resa</vt:lpstr>
      <vt:lpstr>Piano pubblicitario</vt:lpstr>
      <vt:lpstr>Esempi 1</vt:lpstr>
      <vt:lpstr>Esempi 2</vt:lpstr>
      <vt:lpstr>Esempio 3</vt:lpstr>
      <vt:lpstr>Esempio 4</vt:lpstr>
      <vt:lpstr>PowerPoint-Präsentation</vt:lpstr>
      <vt:lpstr>Check-List Marketing – 1/3</vt:lpstr>
      <vt:lpstr>Check-List Marketing – 2/3</vt:lpstr>
      <vt:lpstr>Check-List Marketing – 3/3</vt:lpstr>
    </vt:vector>
  </TitlesOfParts>
  <Company>...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Norman Gobbi</dc:creator>
  <cp:lastModifiedBy>Enrico</cp:lastModifiedBy>
  <cp:revision>126</cp:revision>
  <dcterms:created xsi:type="dcterms:W3CDTF">2005-12-26T16:45:19Z</dcterms:created>
  <dcterms:modified xsi:type="dcterms:W3CDTF">2022-02-06T11:35:26Z</dcterms:modified>
</cp:coreProperties>
</file>