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8" r:id="rId2"/>
    <p:sldId id="350" r:id="rId3"/>
    <p:sldId id="344" r:id="rId4"/>
    <p:sldId id="304" r:id="rId5"/>
    <p:sldId id="338" r:id="rId6"/>
    <p:sldId id="325" r:id="rId7"/>
    <p:sldId id="335" r:id="rId8"/>
    <p:sldId id="336" r:id="rId9"/>
    <p:sldId id="337" r:id="rId10"/>
    <p:sldId id="341" r:id="rId11"/>
    <p:sldId id="342" r:id="rId12"/>
    <p:sldId id="339" r:id="rId13"/>
    <p:sldId id="343" r:id="rId14"/>
    <p:sldId id="345" r:id="rId15"/>
    <p:sldId id="346" r:id="rId16"/>
    <p:sldId id="333" r:id="rId17"/>
    <p:sldId id="334" r:id="rId18"/>
    <p:sldId id="324" r:id="rId19"/>
    <p:sldId id="347" r:id="rId20"/>
    <p:sldId id="348" r:id="rId21"/>
    <p:sldId id="349" r:id="rId22"/>
  </p:sldIdLst>
  <p:sldSz cx="9144000" cy="6858000" type="screen4x3"/>
  <p:notesSz cx="7099300" cy="10234613"/>
  <p:custShowLst>
    <p:custShow name="Obiettivi e visione" id="0">
      <p:sldLst>
        <p:sld r:id="rId17"/>
        <p:sld r:id="rId18"/>
        <p:sld r:id="rId19"/>
      </p:sldLst>
    </p:custShow>
    <p:custShow name="Ottimizzare il corso" id="1">
      <p:sldLst>
        <p:sld r:id="rId7"/>
        <p:sld r:id="rId8"/>
        <p:sld r:id="rId9"/>
        <p:sld r:id="rId10"/>
      </p:sldLst>
    </p:custShow>
    <p:custShow name="Team funzionari e monitori" id="2">
      <p:sldLst>
        <p:sld r:id="rId11"/>
        <p:sld r:id="rId12"/>
        <p:sld r:id="rId13"/>
        <p:sld r:id="rId14"/>
        <p:sld r:id="rId15"/>
        <p:sld r:id="rId16"/>
      </p:sldLst>
    </p:custShow>
    <p:custShow name="Sfide" id="3">
      <p:sldLst>
        <p:sld r:id="rId20"/>
        <p:sld r:id="rId21"/>
        <p:sld r:id="rId22"/>
      </p:sldLst>
    </p:custShow>
  </p:custShowLst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9900"/>
    <a:srgbClr val="FF0000"/>
    <a:srgbClr val="CC00CC"/>
    <a:srgbClr val="0000FF"/>
    <a:srgbClr val="000066"/>
    <a:srgbClr val="3366FF"/>
    <a:srgbClr val="6699FF"/>
    <a:srgbClr val="3333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5076" autoAdjust="0"/>
  </p:normalViewPr>
  <p:slideViewPr>
    <p:cSldViewPr showGuides="1">
      <p:cViewPr varScale="1">
        <p:scale>
          <a:sx n="102" d="100"/>
          <a:sy n="102" d="100"/>
        </p:scale>
        <p:origin x="-906" y="-102"/>
      </p:cViewPr>
      <p:guideLst>
        <p:guide orient="horz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CH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D301B64-F937-4C4F-91C1-C97826B47E9D}" type="datetimeFigureOut">
              <a:rPr lang="it-CH" smtClean="0"/>
              <a:t>28.07.2021</a:t>
            </a:fld>
            <a:endParaRPr lang="it-CH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CH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733624D-B4EF-4F7A-BE2E-54171E8331A2}" type="slidenum">
              <a:rPr lang="it-CH" smtClean="0"/>
              <a:t>‹Nr.›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79269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it-IT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52227611-829F-4E59-932F-5D188C208EC1}" type="slidenum">
              <a:rPr lang="it-IT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3842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it-IT" noProof="0" smtClean="0"/>
              <a:t>Fare clic per modificare lo stile del titolo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it-IT" noProof="0" smtClean="0"/>
              <a:t>Fare clic per modificare lo stile del sottotitolo dello schema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0" y="6597650"/>
            <a:ext cx="2133600" cy="260350"/>
          </a:xfrm>
        </p:spPr>
        <p:txBody>
          <a:bodyPr/>
          <a:lstStyle>
            <a:lvl1pPr>
              <a:defRPr/>
            </a:lvl1pPr>
          </a:lstStyle>
          <a:p>
            <a:fld id="{2789F38B-2579-42EB-8114-9A6BFC93C2D3}" type="datetime1">
              <a:rPr lang="it-CH"/>
              <a:pPr/>
              <a:t>28.07.2021</a:t>
            </a:fld>
            <a:endParaRPr lang="it-IT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97650"/>
            <a:ext cx="2895600" cy="2603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DE2CEAD-F827-4515-8699-85E60FD4611A}" type="slidenum">
              <a:rPr lang="it-IT"/>
              <a:pPr/>
              <a:t>‹Nr.›</a:t>
            </a:fld>
            <a:endParaRPr lang="it-IT"/>
          </a:p>
        </p:txBody>
      </p:sp>
      <p:pic>
        <p:nvPicPr>
          <p:cNvPr id="6151" name="Picture 7" descr="fts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600" y="115888"/>
            <a:ext cx="1060450" cy="108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1268413"/>
            <a:ext cx="9144000" cy="1444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CH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6453188"/>
            <a:ext cx="9144000" cy="1444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7BED07-F8AC-466D-8217-1F43E10BA1C6}" type="datetime1">
              <a:rPr lang="it-CH"/>
              <a:pPr/>
              <a:t>28.07.2021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4B5E5-A7F4-46B8-8D87-57DDA728AE5B}" type="slidenum">
              <a:rPr lang="it-IT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9090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04025" y="115888"/>
            <a:ext cx="2232025" cy="6337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543675" cy="6337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30C2D-1280-46FB-9130-ED5AFDB73550}" type="datetime1">
              <a:rPr lang="it-CH"/>
              <a:pPr/>
              <a:t>28.07.2021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F646E-7DFD-45FE-94E0-9CF52E74179C}" type="slidenum">
              <a:rPr lang="it-IT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661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84DEFE-7552-462B-A98F-B0A25F197FC6}" type="datetime1">
              <a:rPr lang="it-CH"/>
              <a:pPr/>
              <a:t>28.07.2021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0531D-9516-4076-BF47-7F4758971944}" type="slidenum">
              <a:rPr lang="it-IT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128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57549A-6FEE-4136-800A-8F81FDD1AA5C}" type="datetime1">
              <a:rPr lang="it-CH"/>
              <a:pPr/>
              <a:t>28.07.2021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57255-87C6-46FA-AD62-8B4BCD57C2C3}" type="slidenum">
              <a:rPr lang="it-IT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150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7950" y="1412875"/>
            <a:ext cx="4387850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387850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643493-F6CC-4970-822D-8643326E4052}" type="datetime1">
              <a:rPr lang="it-CH"/>
              <a:pPr/>
              <a:t>28.07.2021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02AA2-9D14-4026-9DEE-44BB63205C19}" type="slidenum">
              <a:rPr lang="it-IT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1281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832026-7202-4494-9280-2E443034F1BE}" type="datetime1">
              <a:rPr lang="it-CH"/>
              <a:pPr/>
              <a:t>28.07.2021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6898F-F9E6-42AD-92C5-0F408A93B4AB}" type="slidenum">
              <a:rPr lang="it-IT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9728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2505-18FB-47C2-A94E-D53774C5E8CF}" type="datetime1">
              <a:rPr lang="it-CH"/>
              <a:pPr/>
              <a:t>28.07.2021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6CB26-96DB-436A-A7A0-7C80C40E6C83}" type="slidenum">
              <a:rPr lang="it-IT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92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EBDCF7-52A1-4686-B945-1D2F4208A8EA}" type="datetime1">
              <a:rPr lang="it-CH"/>
              <a:pPr/>
              <a:t>28.07.2021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46985-80CC-4C07-A629-9D1324661309}" type="slidenum">
              <a:rPr lang="it-IT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359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3B0155-6741-493F-BAB6-62B23CEFAF4B}" type="datetime1">
              <a:rPr lang="it-CH"/>
              <a:pPr/>
              <a:t>28.07.2021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6BE42-C8D3-4503-9E98-214FEAC01817}" type="slidenum">
              <a:rPr lang="it-IT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665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CH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C15FD7-1061-4672-B835-BC4AD35FB101}" type="datetime1">
              <a:rPr lang="it-CH"/>
              <a:pPr/>
              <a:t>28.07.2021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164A8-7444-446D-B04C-6BA8F89860C0}" type="slidenum">
              <a:rPr lang="it-IT"/>
              <a:pPr/>
              <a:t>‹Nr.›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2052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" y="115888"/>
            <a:ext cx="77771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" y="1412875"/>
            <a:ext cx="8928100" cy="504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7650"/>
            <a:ext cx="20256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7D4D1B59-1E5E-4036-9269-81432E2AF694}" type="datetime1">
              <a:rPr lang="it-CH"/>
              <a:pPr/>
              <a:t>28.07.2021</a:t>
            </a:fld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87675" y="6597650"/>
            <a:ext cx="28956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97650"/>
            <a:ext cx="21336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accent2"/>
                </a:solidFill>
              </a:defRPr>
            </a:lvl1pPr>
          </a:lstStyle>
          <a:p>
            <a:fld id="{9008ECA5-7AE7-4E3B-A495-2153AEAFC900}" type="slidenum">
              <a:rPr lang="it-IT"/>
              <a:pPr/>
              <a:t>‹Nr.›</a:t>
            </a:fld>
            <a:endParaRPr lang="it-IT"/>
          </a:p>
        </p:txBody>
      </p:sp>
      <p:pic>
        <p:nvPicPr>
          <p:cNvPr id="1031" name="Picture 7" descr="fts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600" y="115888"/>
            <a:ext cx="1060450" cy="108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68413"/>
            <a:ext cx="9144000" cy="1444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CH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453188"/>
            <a:ext cx="9144000" cy="1444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75000"/>
        <a:buFont typeface="Wingdings" pitchFamily="2" charset="2"/>
        <a:buChar char="è"/>
        <a:defRPr sz="2600">
          <a:solidFill>
            <a:schemeClr val="accent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5000"/>
        <a:buFont typeface="Arial" charset="0"/>
        <a:buChar char="►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28600" y="323850"/>
            <a:ext cx="7620000" cy="5715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CH" i="1" smtClean="0">
              <a:solidFill>
                <a:schemeClr val="tx1"/>
              </a:solidFill>
            </a:endParaRPr>
          </a:p>
        </p:txBody>
      </p:sp>
      <p:sp>
        <p:nvSpPr>
          <p:cNvPr id="24578" name="Text Box 5"/>
          <p:cNvSpPr txBox="1">
            <a:spLocks noChangeArrowheads="1"/>
          </p:cNvSpPr>
          <p:nvPr/>
        </p:nvSpPr>
        <p:spPr bwMode="auto">
          <a:xfrm>
            <a:off x="533400" y="2049463"/>
            <a:ext cx="8001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de-CH" sz="8000" dirty="0" err="1" smtClean="0">
                <a:latin typeface="Arial Black" pitchFamily="34" charset="0"/>
              </a:rPr>
              <a:t>Campi</a:t>
            </a:r>
            <a:r>
              <a:rPr lang="de-CH" sz="8000" dirty="0" smtClean="0">
                <a:latin typeface="Arial Black" pitchFamily="34" charset="0"/>
              </a:rPr>
              <a:t> </a:t>
            </a:r>
            <a:r>
              <a:rPr lang="de-CH" sz="8000" dirty="0" err="1" smtClean="0">
                <a:latin typeface="Arial Black" pitchFamily="34" charset="0"/>
              </a:rPr>
              <a:t>d’azione</a:t>
            </a:r>
            <a:endParaRPr lang="de-CH" sz="8000" dirty="0">
              <a:latin typeface="Arial Black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51520" y="6093296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8428038" algn="r"/>
                <a:tab pos="8696325" algn="r"/>
              </a:tabLst>
            </a:pPr>
            <a:r>
              <a:rPr lang="it-IT" sz="1800" dirty="0" smtClean="0"/>
              <a:t>Non si può spiegare il mare a chi lo guarda e vede solo acqua</a:t>
            </a:r>
            <a:r>
              <a:rPr lang="it-IT" sz="1800" dirty="0" smtClean="0"/>
              <a:t>. </a:t>
            </a:r>
            <a:r>
              <a:rPr lang="it-IT" sz="1200" dirty="0" smtClean="0">
                <a:latin typeface="Arial Narrow" panose="020B0606020202030204" pitchFamily="34" charset="0"/>
              </a:rPr>
              <a:t>Anonimo</a:t>
            </a:r>
            <a:endParaRPr lang="it-IT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25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44624"/>
            <a:ext cx="7620000" cy="114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CH" kern="1200" dirty="0" smtClean="0"/>
              <a:t>Da curioso a membro di comitato</a:t>
            </a:r>
            <a:endParaRPr lang="it-CH" kern="1200" dirty="0"/>
          </a:p>
        </p:txBody>
      </p:sp>
      <p:sp>
        <p:nvSpPr>
          <p:cNvPr id="2" name="Bogen 1"/>
          <p:cNvSpPr/>
          <p:nvPr/>
        </p:nvSpPr>
        <p:spPr bwMode="auto">
          <a:xfrm>
            <a:off x="107504" y="1412776"/>
            <a:ext cx="1368152" cy="1224136"/>
          </a:xfrm>
          <a:prstGeom prst="arc">
            <a:avLst>
              <a:gd name="adj1" fmla="val 18973729"/>
              <a:gd name="adj2" fmla="val 13311234"/>
            </a:avLst>
          </a:prstGeom>
          <a:noFill/>
          <a:ln w="190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3" name="Gruppieren 12"/>
          <p:cNvGrpSpPr/>
          <p:nvPr/>
        </p:nvGrpSpPr>
        <p:grpSpPr>
          <a:xfrm>
            <a:off x="323528" y="1556792"/>
            <a:ext cx="936104" cy="864096"/>
            <a:chOff x="-2376772" y="2924944"/>
            <a:chExt cx="3240360" cy="2880320"/>
          </a:xfrm>
        </p:grpSpPr>
        <p:pic>
          <p:nvPicPr>
            <p:cNvPr id="14" name="Picture 2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86592" y="2924944"/>
              <a:ext cx="1260000" cy="12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Richtungspfeil 16"/>
            <p:cNvSpPr/>
            <p:nvPr/>
          </p:nvSpPr>
          <p:spPr bwMode="auto">
            <a:xfrm rot="16200000">
              <a:off x="-1692696" y="3429000"/>
              <a:ext cx="1872208" cy="2880320"/>
            </a:xfrm>
            <a:prstGeom prst="homePlate">
              <a:avLst>
                <a:gd name="adj" fmla="val 4475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Eingekerbter Richtungspfeil 17"/>
            <p:cNvSpPr/>
            <p:nvPr/>
          </p:nvSpPr>
          <p:spPr bwMode="auto">
            <a:xfrm rot="16200000">
              <a:off x="-1296652" y="2733428"/>
              <a:ext cx="1080120" cy="3240360"/>
            </a:xfrm>
            <a:prstGeom prst="chevron">
              <a:avLst>
                <a:gd name="adj" fmla="val 879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9" name="Textfeld 18"/>
          <p:cNvSpPr txBox="1"/>
          <p:nvPr/>
        </p:nvSpPr>
        <p:spPr>
          <a:xfrm>
            <a:off x="323528" y="198884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CH" sz="2000" b="1" dirty="0" smtClean="0">
                <a:solidFill>
                  <a:schemeClr val="accent2">
                    <a:lumMod val="75000"/>
                  </a:schemeClr>
                </a:solidFill>
              </a:rPr>
              <a:t>CGT</a:t>
            </a:r>
            <a:endParaRPr lang="it-CH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1" name="Rechteck 90"/>
          <p:cNvSpPr/>
          <p:nvPr/>
        </p:nvSpPr>
        <p:spPr>
          <a:xfrm>
            <a:off x="557888" y="5034587"/>
            <a:ext cx="1440160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800" u="sng" dirty="0" err="1" smtClean="0"/>
              <a:t>Partecipare</a:t>
            </a:r>
            <a:endParaRPr lang="en-US" b="1" dirty="0" smtClean="0"/>
          </a:p>
        </p:txBody>
      </p:sp>
      <p:sp>
        <p:nvSpPr>
          <p:cNvPr id="3" name="L-Form 2"/>
          <p:cNvSpPr/>
          <p:nvPr/>
        </p:nvSpPr>
        <p:spPr bwMode="auto">
          <a:xfrm rot="16200000">
            <a:off x="1387354" y="4882576"/>
            <a:ext cx="900000" cy="720080"/>
          </a:xfrm>
          <a:prstGeom prst="corner">
            <a:avLst>
              <a:gd name="adj1" fmla="val 27916"/>
              <a:gd name="adj2" fmla="val 25124"/>
            </a:avLst>
          </a:prstGeom>
          <a:solidFill>
            <a:srgbClr val="33CC33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5" name="L-Form 54"/>
          <p:cNvSpPr/>
          <p:nvPr/>
        </p:nvSpPr>
        <p:spPr bwMode="auto">
          <a:xfrm rot="16200000">
            <a:off x="2107434" y="4167032"/>
            <a:ext cx="900000" cy="720080"/>
          </a:xfrm>
          <a:prstGeom prst="corner">
            <a:avLst>
              <a:gd name="adj1" fmla="val 27916"/>
              <a:gd name="adj2" fmla="val 25124"/>
            </a:avLst>
          </a:prstGeom>
          <a:solidFill>
            <a:srgbClr val="33CC33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6" name="L-Form 55"/>
          <p:cNvSpPr/>
          <p:nvPr/>
        </p:nvSpPr>
        <p:spPr bwMode="auto">
          <a:xfrm rot="16200000">
            <a:off x="2827514" y="3446952"/>
            <a:ext cx="900000" cy="720080"/>
          </a:xfrm>
          <a:prstGeom prst="corner">
            <a:avLst>
              <a:gd name="adj1" fmla="val 27916"/>
              <a:gd name="adj2" fmla="val 25124"/>
            </a:avLst>
          </a:prstGeom>
          <a:solidFill>
            <a:srgbClr val="33CC33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7" name="L-Form 56"/>
          <p:cNvSpPr/>
          <p:nvPr/>
        </p:nvSpPr>
        <p:spPr bwMode="auto">
          <a:xfrm rot="16200000">
            <a:off x="3547594" y="2726872"/>
            <a:ext cx="900000" cy="720080"/>
          </a:xfrm>
          <a:prstGeom prst="corner">
            <a:avLst>
              <a:gd name="adj1" fmla="val 27916"/>
              <a:gd name="adj2" fmla="val 25124"/>
            </a:avLst>
          </a:prstGeom>
          <a:solidFill>
            <a:srgbClr val="33CC33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8" name="Rechteck 57"/>
          <p:cNvSpPr/>
          <p:nvPr/>
        </p:nvSpPr>
        <p:spPr>
          <a:xfrm>
            <a:off x="2269402" y="5013176"/>
            <a:ext cx="291422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Inserire</a:t>
            </a:r>
            <a:r>
              <a:rPr lang="en-US" b="1" dirty="0" smtClean="0"/>
              <a:t> </a:t>
            </a:r>
            <a:r>
              <a:rPr lang="en-US" b="1" dirty="0" err="1" smtClean="0"/>
              <a:t>il</a:t>
            </a:r>
            <a:r>
              <a:rPr lang="en-US" b="1" dirty="0" smtClean="0"/>
              <a:t> </a:t>
            </a:r>
            <a:r>
              <a:rPr lang="en-US" b="1" dirty="0" err="1" smtClean="0"/>
              <a:t>giovane</a:t>
            </a:r>
            <a:r>
              <a:rPr lang="en-US" b="1" dirty="0" smtClean="0"/>
              <a:t> </a:t>
            </a:r>
            <a:r>
              <a:rPr lang="en-US" b="1" dirty="0" err="1" smtClean="0"/>
              <a:t>nella</a:t>
            </a:r>
            <a:r>
              <a:rPr lang="en-US" b="1" dirty="0" smtClean="0"/>
              <a:t> </a:t>
            </a:r>
            <a:r>
              <a:rPr lang="en-US" b="1" dirty="0" err="1" smtClean="0"/>
              <a:t>classe</a:t>
            </a:r>
            <a:r>
              <a:rPr lang="en-US" b="1" dirty="0" smtClean="0"/>
              <a:t> </a:t>
            </a:r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Seguirlo</a:t>
            </a:r>
            <a:r>
              <a:rPr lang="en-US" b="1" dirty="0" smtClean="0"/>
              <a:t> e </a:t>
            </a:r>
            <a:r>
              <a:rPr lang="en-US" b="1" dirty="0" err="1" smtClean="0"/>
              <a:t>farlo</a:t>
            </a:r>
            <a:r>
              <a:rPr lang="en-US" b="1" dirty="0" smtClean="0"/>
              <a:t> </a:t>
            </a:r>
            <a:r>
              <a:rPr lang="en-US" b="1" dirty="0" err="1" smtClean="0"/>
              <a:t>progredire</a:t>
            </a:r>
            <a:endParaRPr lang="en-US" b="1" dirty="0" smtClean="0"/>
          </a:p>
        </p:txBody>
      </p:sp>
      <p:sp>
        <p:nvSpPr>
          <p:cNvPr id="59" name="Rechteck 58"/>
          <p:cNvSpPr/>
          <p:nvPr/>
        </p:nvSpPr>
        <p:spPr>
          <a:xfrm>
            <a:off x="1259633" y="4336081"/>
            <a:ext cx="1440160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800" u="sng" dirty="0" err="1" smtClean="0"/>
              <a:t>Aiutare</a:t>
            </a:r>
            <a:endParaRPr lang="en-US" b="1" dirty="0" smtClean="0"/>
          </a:p>
        </p:txBody>
      </p:sp>
      <p:sp>
        <p:nvSpPr>
          <p:cNvPr id="66" name="Rechteck 65"/>
          <p:cNvSpPr/>
          <p:nvPr/>
        </p:nvSpPr>
        <p:spPr>
          <a:xfrm>
            <a:off x="2989482" y="4293096"/>
            <a:ext cx="424847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smtClean="0"/>
              <a:t>Dare </a:t>
            </a:r>
            <a:r>
              <a:rPr lang="en-US" b="1" dirty="0" err="1" smtClean="0"/>
              <a:t>dei</a:t>
            </a:r>
            <a:r>
              <a:rPr lang="en-US" b="1" dirty="0" smtClean="0"/>
              <a:t> </a:t>
            </a:r>
            <a:r>
              <a:rPr lang="en-US" b="1" dirty="0" err="1" smtClean="0"/>
              <a:t>piccoli</a:t>
            </a:r>
            <a:r>
              <a:rPr lang="en-US" b="1" dirty="0" smtClean="0"/>
              <a:t> </a:t>
            </a:r>
            <a:r>
              <a:rPr lang="en-US" b="1" dirty="0" err="1" smtClean="0"/>
              <a:t>compiti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Coinvolgere</a:t>
            </a:r>
            <a:r>
              <a:rPr lang="en-US" b="1" dirty="0" smtClean="0"/>
              <a:t> in </a:t>
            </a:r>
            <a:r>
              <a:rPr lang="en-US" b="1" dirty="0" err="1" smtClean="0"/>
              <a:t>fase</a:t>
            </a:r>
            <a:r>
              <a:rPr lang="en-US" b="1" dirty="0" smtClean="0"/>
              <a:t> </a:t>
            </a:r>
            <a:r>
              <a:rPr lang="en-US" b="1" dirty="0" err="1" smtClean="0"/>
              <a:t>preparatoria</a:t>
            </a:r>
            <a:r>
              <a:rPr lang="en-US" b="1" dirty="0" smtClean="0"/>
              <a:t> e </a:t>
            </a:r>
            <a:r>
              <a:rPr lang="en-US" b="1" dirty="0" err="1" smtClean="0"/>
              <a:t>conclusiva</a:t>
            </a:r>
            <a:endParaRPr lang="en-US" b="1" dirty="0" smtClean="0"/>
          </a:p>
        </p:txBody>
      </p:sp>
      <p:sp>
        <p:nvSpPr>
          <p:cNvPr id="67" name="Rechteck 66"/>
          <p:cNvSpPr/>
          <p:nvPr/>
        </p:nvSpPr>
        <p:spPr>
          <a:xfrm>
            <a:off x="1979712" y="3620537"/>
            <a:ext cx="1440160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800" u="sng" dirty="0" err="1" smtClean="0"/>
              <a:t>Coinvolgere</a:t>
            </a:r>
            <a:endParaRPr lang="en-US" b="1" dirty="0" smtClean="0"/>
          </a:p>
        </p:txBody>
      </p:sp>
      <p:sp>
        <p:nvSpPr>
          <p:cNvPr id="68" name="Rechteck 67"/>
          <p:cNvSpPr/>
          <p:nvPr/>
        </p:nvSpPr>
        <p:spPr>
          <a:xfrm>
            <a:off x="3709562" y="3573016"/>
            <a:ext cx="424847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smtClean="0"/>
              <a:t>Dare </a:t>
            </a:r>
            <a:r>
              <a:rPr lang="en-US" b="1" dirty="0" err="1" smtClean="0"/>
              <a:t>dei</a:t>
            </a:r>
            <a:r>
              <a:rPr lang="en-US" b="1" dirty="0" smtClean="0"/>
              <a:t> </a:t>
            </a:r>
            <a:r>
              <a:rPr lang="en-US" b="1" dirty="0" err="1" smtClean="0"/>
              <a:t>compiti</a:t>
            </a:r>
            <a:r>
              <a:rPr lang="en-US" b="1" dirty="0" smtClean="0"/>
              <a:t> in </a:t>
            </a:r>
            <a:r>
              <a:rPr lang="en-US" b="1" dirty="0" err="1" smtClean="0"/>
              <a:t>attività</a:t>
            </a:r>
            <a:r>
              <a:rPr lang="en-US" b="1" dirty="0" smtClean="0"/>
              <a:t> legate al </a:t>
            </a:r>
            <a:r>
              <a:rPr lang="en-US" b="1" dirty="0" err="1" smtClean="0"/>
              <a:t>corso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Coinvolgere</a:t>
            </a:r>
            <a:r>
              <a:rPr lang="en-US" b="1" dirty="0" smtClean="0"/>
              <a:t> in </a:t>
            </a:r>
            <a:r>
              <a:rPr lang="en-US" b="1" dirty="0" err="1" smtClean="0"/>
              <a:t>attività</a:t>
            </a:r>
            <a:r>
              <a:rPr lang="en-US" b="1" dirty="0" smtClean="0"/>
              <a:t> o </a:t>
            </a:r>
            <a:r>
              <a:rPr lang="en-US" b="1" dirty="0" err="1" smtClean="0"/>
              <a:t>eventi</a:t>
            </a:r>
            <a:r>
              <a:rPr lang="en-US" b="1" dirty="0" smtClean="0"/>
              <a:t> ex-</a:t>
            </a:r>
            <a:r>
              <a:rPr lang="en-US" b="1" dirty="0" err="1" smtClean="0"/>
              <a:t>corso</a:t>
            </a:r>
            <a:endParaRPr lang="en-US" b="1" dirty="0" smtClean="0"/>
          </a:p>
        </p:txBody>
      </p:sp>
      <p:sp>
        <p:nvSpPr>
          <p:cNvPr id="69" name="L-Form 68"/>
          <p:cNvSpPr/>
          <p:nvPr/>
        </p:nvSpPr>
        <p:spPr bwMode="auto">
          <a:xfrm rot="16200000">
            <a:off x="4267674" y="2006792"/>
            <a:ext cx="900000" cy="720080"/>
          </a:xfrm>
          <a:prstGeom prst="corner">
            <a:avLst>
              <a:gd name="adj1" fmla="val 27916"/>
              <a:gd name="adj2" fmla="val 25124"/>
            </a:avLst>
          </a:prstGeom>
          <a:solidFill>
            <a:srgbClr val="33CC33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2574388" y="2132856"/>
            <a:ext cx="230425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800" u="sng" dirty="0" err="1" smtClean="0"/>
              <a:t>Responsabilizzare</a:t>
            </a:r>
            <a:endParaRPr lang="en-US" b="1" dirty="0" smtClean="0"/>
          </a:p>
        </p:txBody>
      </p:sp>
      <p:sp>
        <p:nvSpPr>
          <p:cNvPr id="71" name="Rechteck 70"/>
          <p:cNvSpPr/>
          <p:nvPr/>
        </p:nvSpPr>
        <p:spPr>
          <a:xfrm>
            <a:off x="4429642" y="2852936"/>
            <a:ext cx="468052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Dargli</a:t>
            </a:r>
            <a:r>
              <a:rPr lang="en-US" b="1" dirty="0" smtClean="0"/>
              <a:t> la </a:t>
            </a:r>
            <a:r>
              <a:rPr lang="en-US" b="1" dirty="0" err="1" smtClean="0"/>
              <a:t>guida</a:t>
            </a:r>
            <a:r>
              <a:rPr lang="en-US" b="1" dirty="0" smtClean="0"/>
              <a:t> di </a:t>
            </a:r>
            <a:r>
              <a:rPr lang="en-US" b="1" dirty="0" err="1" smtClean="0"/>
              <a:t>classi</a:t>
            </a:r>
            <a:r>
              <a:rPr lang="en-US" b="1" dirty="0" smtClean="0"/>
              <a:t> o </a:t>
            </a:r>
            <a:r>
              <a:rPr lang="en-US" b="1" dirty="0" err="1" smtClean="0"/>
              <a:t>attività</a:t>
            </a:r>
            <a:r>
              <a:rPr lang="en-US" b="1" dirty="0" smtClean="0"/>
              <a:t> legate al </a:t>
            </a:r>
            <a:r>
              <a:rPr lang="en-US" b="1" dirty="0" err="1" smtClean="0"/>
              <a:t>corso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Inserirlo</a:t>
            </a:r>
            <a:r>
              <a:rPr lang="en-US" b="1" dirty="0" smtClean="0"/>
              <a:t> in </a:t>
            </a:r>
            <a:r>
              <a:rPr lang="en-US" b="1" dirty="0" err="1" smtClean="0"/>
              <a:t>comitati</a:t>
            </a:r>
            <a:r>
              <a:rPr lang="en-US" b="1" dirty="0" smtClean="0"/>
              <a:t> di </a:t>
            </a:r>
            <a:r>
              <a:rPr lang="en-US" b="1" dirty="0" err="1" smtClean="0"/>
              <a:t>attività</a:t>
            </a:r>
            <a:r>
              <a:rPr lang="en-US" b="1" dirty="0" smtClean="0"/>
              <a:t> o </a:t>
            </a:r>
            <a:r>
              <a:rPr lang="en-US" b="1" dirty="0" err="1" smtClean="0"/>
              <a:t>eventi</a:t>
            </a:r>
            <a:r>
              <a:rPr lang="en-US" b="1" dirty="0" smtClean="0"/>
              <a:t> ex-</a:t>
            </a:r>
            <a:r>
              <a:rPr lang="en-US" b="1" dirty="0" err="1" smtClean="0"/>
              <a:t>corso</a:t>
            </a:r>
            <a:endParaRPr lang="en-US" b="1" dirty="0" smtClean="0"/>
          </a:p>
        </p:txBody>
      </p:sp>
      <p:sp>
        <p:nvSpPr>
          <p:cNvPr id="77" name="Rechteck 76"/>
          <p:cNvSpPr/>
          <p:nvPr/>
        </p:nvSpPr>
        <p:spPr>
          <a:xfrm>
            <a:off x="1837354" y="2887608"/>
            <a:ext cx="2304256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800" u="sng" dirty="0" err="1" smtClean="0"/>
              <a:t>Promuovere</a:t>
            </a:r>
            <a:endParaRPr lang="en-US" b="1" dirty="0" smtClean="0"/>
          </a:p>
        </p:txBody>
      </p:sp>
      <p:sp>
        <p:nvSpPr>
          <p:cNvPr id="92" name="L-Form 91"/>
          <p:cNvSpPr/>
          <p:nvPr/>
        </p:nvSpPr>
        <p:spPr bwMode="auto">
          <a:xfrm rot="16200000">
            <a:off x="5167774" y="1466732"/>
            <a:ext cx="539960" cy="720080"/>
          </a:xfrm>
          <a:prstGeom prst="corner">
            <a:avLst>
              <a:gd name="adj1" fmla="val 33438"/>
              <a:gd name="adj2" fmla="val 32487"/>
            </a:avLst>
          </a:prstGeom>
          <a:solidFill>
            <a:srgbClr val="33CC33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echteck 92"/>
          <p:cNvSpPr/>
          <p:nvPr/>
        </p:nvSpPr>
        <p:spPr>
          <a:xfrm>
            <a:off x="5149722" y="2132856"/>
            <a:ext cx="338437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Nominarlo</a:t>
            </a:r>
            <a:r>
              <a:rPr lang="en-US" b="1" dirty="0" smtClean="0"/>
              <a:t> capo </a:t>
            </a:r>
            <a:r>
              <a:rPr lang="en-US" b="1" dirty="0" err="1" smtClean="0"/>
              <a:t>classe</a:t>
            </a:r>
            <a:r>
              <a:rPr lang="en-US" b="1" dirty="0" smtClean="0"/>
              <a:t> o capo </a:t>
            </a:r>
            <a:r>
              <a:rPr lang="en-US" b="1" dirty="0" err="1" smtClean="0"/>
              <a:t>corso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Metterlo</a:t>
            </a:r>
            <a:r>
              <a:rPr lang="en-US" b="1" dirty="0" smtClean="0"/>
              <a:t> a capo di </a:t>
            </a:r>
            <a:r>
              <a:rPr lang="en-US" b="1" dirty="0" err="1" smtClean="0"/>
              <a:t>attività</a:t>
            </a:r>
            <a:r>
              <a:rPr lang="en-US" b="1" dirty="0" smtClean="0"/>
              <a:t> ex-</a:t>
            </a:r>
            <a:r>
              <a:rPr lang="en-US" b="1" dirty="0" err="1" smtClean="0"/>
              <a:t>corso</a:t>
            </a:r>
            <a:endParaRPr lang="en-US" b="1" dirty="0" smtClean="0"/>
          </a:p>
        </p:txBody>
      </p:sp>
      <p:sp>
        <p:nvSpPr>
          <p:cNvPr id="94" name="Rechteck 93"/>
          <p:cNvSpPr/>
          <p:nvPr/>
        </p:nvSpPr>
        <p:spPr>
          <a:xfrm>
            <a:off x="3311422" y="1460242"/>
            <a:ext cx="2304256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800" u="sng" dirty="0" err="1" smtClean="0"/>
              <a:t>Condividere</a:t>
            </a:r>
            <a:endParaRPr lang="en-US" b="1" dirty="0" smtClean="0"/>
          </a:p>
        </p:txBody>
      </p:sp>
      <p:sp>
        <p:nvSpPr>
          <p:cNvPr id="97" name="Rechteck 96"/>
          <p:cNvSpPr/>
          <p:nvPr/>
        </p:nvSpPr>
        <p:spPr>
          <a:xfrm>
            <a:off x="5869802" y="1556792"/>
            <a:ext cx="32403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Membro</a:t>
            </a:r>
            <a:r>
              <a:rPr lang="en-US" b="1" dirty="0" smtClean="0"/>
              <a:t> di </a:t>
            </a:r>
            <a:r>
              <a:rPr lang="en-US" b="1" dirty="0" err="1" smtClean="0"/>
              <a:t>comitato</a:t>
            </a:r>
            <a:r>
              <a:rPr lang="en-US" b="1" dirty="0" smtClean="0"/>
              <a:t> (</a:t>
            </a:r>
            <a:r>
              <a:rPr lang="en-US" b="1" dirty="0" err="1" smtClean="0"/>
              <a:t>sezionale</a:t>
            </a:r>
            <a:r>
              <a:rPr lang="en-US" b="1" dirty="0" smtClean="0"/>
              <a:t>)</a:t>
            </a:r>
          </a:p>
        </p:txBody>
      </p:sp>
      <p:sp>
        <p:nvSpPr>
          <p:cNvPr id="29" name="L-Form 28"/>
          <p:cNvSpPr/>
          <p:nvPr/>
        </p:nvSpPr>
        <p:spPr bwMode="auto">
          <a:xfrm rot="16200000">
            <a:off x="858780" y="5607192"/>
            <a:ext cx="900000" cy="720080"/>
          </a:xfrm>
          <a:prstGeom prst="corner">
            <a:avLst>
              <a:gd name="adj1" fmla="val 27916"/>
              <a:gd name="adj2" fmla="val 25124"/>
            </a:avLst>
          </a:prstGeom>
          <a:solidFill>
            <a:srgbClr val="33CC33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107504" y="5733256"/>
            <a:ext cx="136815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800" u="sng" dirty="0" err="1" smtClean="0"/>
              <a:t>Interessare</a:t>
            </a:r>
            <a:endParaRPr lang="en-US" b="1" dirty="0" smtClean="0"/>
          </a:p>
        </p:txBody>
      </p:sp>
      <p:sp>
        <p:nvSpPr>
          <p:cNvPr id="31" name="Rechteck 30"/>
          <p:cNvSpPr/>
          <p:nvPr/>
        </p:nvSpPr>
        <p:spPr>
          <a:xfrm>
            <a:off x="1763688" y="5733256"/>
            <a:ext cx="291422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Incuriosire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smtClean="0"/>
              <a:t>Farsi </a:t>
            </a:r>
            <a:r>
              <a:rPr lang="en-US" b="1" dirty="0" err="1" smtClean="0"/>
              <a:t>conoscere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74084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44624"/>
            <a:ext cx="7620000" cy="114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CH" kern="1200" dirty="0" smtClean="0"/>
              <a:t>Reclutare e fidelizzare i soci</a:t>
            </a:r>
            <a:endParaRPr lang="it-CH" kern="1200" dirty="0"/>
          </a:p>
        </p:txBody>
      </p:sp>
      <p:sp>
        <p:nvSpPr>
          <p:cNvPr id="78" name="Rechteck 77"/>
          <p:cNvSpPr/>
          <p:nvPr/>
        </p:nvSpPr>
        <p:spPr>
          <a:xfrm>
            <a:off x="293710" y="2927378"/>
            <a:ext cx="348620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u="sng" dirty="0" err="1" smtClean="0"/>
              <a:t>Motivazioni</a:t>
            </a:r>
            <a:r>
              <a:rPr lang="en-US" sz="1800" u="sng" dirty="0" smtClean="0"/>
              <a:t> da parte del </a:t>
            </a:r>
            <a:r>
              <a:rPr lang="en-US" sz="1800" u="sng" dirty="0" err="1" smtClean="0"/>
              <a:t>neofita</a:t>
            </a:r>
            <a:endParaRPr lang="en-US" sz="1800" u="sng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Ambiente</a:t>
            </a:r>
            <a:r>
              <a:rPr lang="en-US" b="1" dirty="0" smtClean="0"/>
              <a:t> a </a:t>
            </a:r>
            <a:r>
              <a:rPr lang="en-US" b="1" dirty="0" err="1" smtClean="0"/>
              <a:t>lui</a:t>
            </a:r>
            <a:r>
              <a:rPr lang="en-US" b="1" dirty="0" smtClean="0"/>
              <a:t> </a:t>
            </a:r>
            <a:r>
              <a:rPr lang="en-US" b="1" dirty="0" err="1" smtClean="0"/>
              <a:t>confacente</a:t>
            </a:r>
            <a:r>
              <a:rPr lang="en-US" b="1" dirty="0" smtClean="0"/>
              <a:t>, </a:t>
            </a:r>
            <a:r>
              <a:rPr lang="en-US" b="1" dirty="0" err="1" smtClean="0"/>
              <a:t>stimolante</a:t>
            </a:r>
            <a:r>
              <a:rPr lang="en-US" b="1" dirty="0" smtClean="0"/>
              <a:t> in cui è </a:t>
            </a:r>
            <a:r>
              <a:rPr lang="en-US" b="1" dirty="0" err="1" smtClean="0"/>
              <a:t>accettato</a:t>
            </a:r>
            <a:r>
              <a:rPr lang="en-US" b="1" dirty="0" smtClean="0"/>
              <a:t> e </a:t>
            </a:r>
            <a:r>
              <a:rPr lang="en-US" b="1" dirty="0" err="1" smtClean="0"/>
              <a:t>può</a:t>
            </a:r>
            <a:r>
              <a:rPr lang="en-US" b="1" dirty="0" smtClean="0"/>
              <a:t> </a:t>
            </a:r>
            <a:r>
              <a:rPr lang="en-US" b="1" dirty="0" err="1" smtClean="0"/>
              <a:t>esprimersi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Attività</a:t>
            </a:r>
            <a:r>
              <a:rPr lang="en-US" b="1" dirty="0" smtClean="0"/>
              <a:t> </a:t>
            </a:r>
            <a:r>
              <a:rPr lang="en-US" b="1" dirty="0" err="1" smtClean="0"/>
              <a:t>interessante</a:t>
            </a:r>
            <a:r>
              <a:rPr lang="en-US" b="1" dirty="0" smtClean="0"/>
              <a:t> in cui </a:t>
            </a:r>
            <a:r>
              <a:rPr lang="en-US" b="1" dirty="0" err="1" smtClean="0"/>
              <a:t>riesce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Risorse</a:t>
            </a:r>
            <a:r>
              <a:rPr lang="en-US" b="1" dirty="0" smtClean="0"/>
              <a:t> </a:t>
            </a:r>
            <a:r>
              <a:rPr lang="en-US" b="1" dirty="0" err="1" smtClean="0"/>
              <a:t>esistenti</a:t>
            </a:r>
            <a:r>
              <a:rPr lang="en-US" b="1" dirty="0" smtClean="0"/>
              <a:t> per </a:t>
            </a:r>
            <a:r>
              <a:rPr lang="en-US" b="1" dirty="0" err="1" smtClean="0"/>
              <a:t>poter</a:t>
            </a:r>
            <a:r>
              <a:rPr lang="en-US" b="1" dirty="0" smtClean="0"/>
              <a:t> </a:t>
            </a:r>
            <a:r>
              <a:rPr lang="en-US" b="1" dirty="0" err="1" smtClean="0"/>
              <a:t>partecipare</a:t>
            </a:r>
            <a:endParaRPr lang="en-US" b="1" dirty="0" smtClean="0"/>
          </a:p>
        </p:txBody>
      </p:sp>
      <p:sp>
        <p:nvSpPr>
          <p:cNvPr id="30" name="Bogen 29"/>
          <p:cNvSpPr/>
          <p:nvPr/>
        </p:nvSpPr>
        <p:spPr bwMode="auto">
          <a:xfrm>
            <a:off x="3923928" y="1340768"/>
            <a:ext cx="2664296" cy="1440160"/>
          </a:xfrm>
          <a:prstGeom prst="arc">
            <a:avLst>
              <a:gd name="adj1" fmla="val 19403570"/>
              <a:gd name="adj2" fmla="val 12315397"/>
            </a:avLst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31" name="Gruppieren 30"/>
          <p:cNvGrpSpPr/>
          <p:nvPr/>
        </p:nvGrpSpPr>
        <p:grpSpPr>
          <a:xfrm>
            <a:off x="4067944" y="1412776"/>
            <a:ext cx="936104" cy="864096"/>
            <a:chOff x="-2376772" y="2924944"/>
            <a:chExt cx="3240360" cy="2880320"/>
          </a:xfrm>
        </p:grpSpPr>
        <p:pic>
          <p:nvPicPr>
            <p:cNvPr id="32" name="Picture 2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86592" y="2924944"/>
              <a:ext cx="1260000" cy="12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Richtungspfeil 32"/>
            <p:cNvSpPr/>
            <p:nvPr/>
          </p:nvSpPr>
          <p:spPr bwMode="auto">
            <a:xfrm rot="16200000">
              <a:off x="-1692696" y="3429000"/>
              <a:ext cx="1872208" cy="2880320"/>
            </a:xfrm>
            <a:prstGeom prst="homePlate">
              <a:avLst>
                <a:gd name="adj" fmla="val 4475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Eingekerbter Richtungspfeil 33"/>
            <p:cNvSpPr/>
            <p:nvPr/>
          </p:nvSpPr>
          <p:spPr bwMode="auto">
            <a:xfrm rot="16200000">
              <a:off x="-1296652" y="2733428"/>
              <a:ext cx="1080120" cy="3240360"/>
            </a:xfrm>
            <a:prstGeom prst="chevron">
              <a:avLst>
                <a:gd name="adj" fmla="val 879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5" name="Textfeld 34"/>
          <p:cNvSpPr txBox="1"/>
          <p:nvPr/>
        </p:nvSpPr>
        <p:spPr>
          <a:xfrm>
            <a:off x="4067944" y="184482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CH" sz="2000" b="1" dirty="0" smtClean="0">
                <a:solidFill>
                  <a:schemeClr val="accent2">
                    <a:lumMod val="75000"/>
                  </a:schemeClr>
                </a:solidFill>
              </a:rPr>
              <a:t>CGT</a:t>
            </a:r>
            <a:endParaRPr lang="it-CH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42" name="Group 511"/>
          <p:cNvGrpSpPr>
            <a:grpSpLocks noChangeAspect="1"/>
          </p:cNvGrpSpPr>
          <p:nvPr/>
        </p:nvGrpSpPr>
        <p:grpSpPr bwMode="auto">
          <a:xfrm>
            <a:off x="1835696" y="1484784"/>
            <a:ext cx="230188" cy="431800"/>
            <a:chOff x="1637" y="2587"/>
            <a:chExt cx="337" cy="654"/>
          </a:xfrm>
          <a:solidFill>
            <a:srgbClr val="6699FF"/>
          </a:solidFill>
        </p:grpSpPr>
        <p:grpSp>
          <p:nvGrpSpPr>
            <p:cNvPr id="43" name="Group 512"/>
            <p:cNvGrpSpPr>
              <a:grpSpLocks noChangeAspect="1"/>
            </p:cNvGrpSpPr>
            <p:nvPr/>
          </p:nvGrpSpPr>
          <p:grpSpPr bwMode="auto">
            <a:xfrm>
              <a:off x="1637" y="2836"/>
              <a:ext cx="337" cy="405"/>
              <a:chOff x="1637" y="2836"/>
              <a:chExt cx="337" cy="405"/>
            </a:xfrm>
            <a:grpFill/>
          </p:grpSpPr>
          <p:sp>
            <p:nvSpPr>
              <p:cNvPr id="45" name="Rectangle 513"/>
              <p:cNvSpPr>
                <a:spLocks noChangeAspect="1" noChangeArrowheads="1"/>
              </p:cNvSpPr>
              <p:nvPr/>
            </p:nvSpPr>
            <p:spPr bwMode="auto">
              <a:xfrm>
                <a:off x="1692" y="2836"/>
                <a:ext cx="223" cy="11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46" name="Rectangle 514"/>
              <p:cNvSpPr>
                <a:spLocks noChangeAspect="1" noChangeArrowheads="1"/>
              </p:cNvSpPr>
              <p:nvPr/>
            </p:nvSpPr>
            <p:spPr bwMode="auto">
              <a:xfrm>
                <a:off x="1637" y="2911"/>
                <a:ext cx="337" cy="330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47" name="Oval 515"/>
              <p:cNvSpPr>
                <a:spLocks noChangeAspect="1" noChangeArrowheads="1"/>
              </p:cNvSpPr>
              <p:nvPr/>
            </p:nvSpPr>
            <p:spPr bwMode="auto">
              <a:xfrm>
                <a:off x="1637" y="2836"/>
                <a:ext cx="120" cy="152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48" name="Oval 516"/>
              <p:cNvSpPr>
                <a:spLocks noChangeAspect="1" noChangeArrowheads="1"/>
              </p:cNvSpPr>
              <p:nvPr/>
            </p:nvSpPr>
            <p:spPr bwMode="auto">
              <a:xfrm>
                <a:off x="1849" y="2836"/>
                <a:ext cx="123" cy="146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</p:grpSp>
        <p:sp>
          <p:nvSpPr>
            <p:cNvPr id="44" name="Oval 517"/>
            <p:cNvSpPr>
              <a:spLocks noChangeAspect="1" noChangeArrowheads="1"/>
            </p:cNvSpPr>
            <p:nvPr/>
          </p:nvSpPr>
          <p:spPr bwMode="auto">
            <a:xfrm>
              <a:off x="1703" y="2587"/>
              <a:ext cx="207" cy="2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grpSp>
        <p:nvGrpSpPr>
          <p:cNvPr id="49" name="Group 525"/>
          <p:cNvGrpSpPr>
            <a:grpSpLocks noChangeAspect="1"/>
          </p:cNvGrpSpPr>
          <p:nvPr/>
        </p:nvGrpSpPr>
        <p:grpSpPr bwMode="auto">
          <a:xfrm>
            <a:off x="1403648" y="1484784"/>
            <a:ext cx="230188" cy="431800"/>
            <a:chOff x="2099" y="2302"/>
            <a:chExt cx="336" cy="654"/>
          </a:xfrm>
          <a:solidFill>
            <a:srgbClr val="6699FF"/>
          </a:solidFill>
        </p:grpSpPr>
        <p:grpSp>
          <p:nvGrpSpPr>
            <p:cNvPr id="50" name="Group 526"/>
            <p:cNvGrpSpPr>
              <a:grpSpLocks noChangeAspect="1"/>
            </p:cNvGrpSpPr>
            <p:nvPr/>
          </p:nvGrpSpPr>
          <p:grpSpPr bwMode="auto">
            <a:xfrm>
              <a:off x="2099" y="2550"/>
              <a:ext cx="336" cy="406"/>
              <a:chOff x="2099" y="2550"/>
              <a:chExt cx="336" cy="406"/>
            </a:xfrm>
            <a:grpFill/>
          </p:grpSpPr>
          <p:sp>
            <p:nvSpPr>
              <p:cNvPr id="52" name="Rectangle 527"/>
              <p:cNvSpPr>
                <a:spLocks noChangeAspect="1" noChangeArrowheads="1"/>
              </p:cNvSpPr>
              <p:nvPr/>
            </p:nvSpPr>
            <p:spPr bwMode="auto">
              <a:xfrm>
                <a:off x="2155" y="2550"/>
                <a:ext cx="221" cy="118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53" name="Rectangle 528"/>
              <p:cNvSpPr>
                <a:spLocks noChangeAspect="1" noChangeArrowheads="1"/>
              </p:cNvSpPr>
              <p:nvPr/>
            </p:nvSpPr>
            <p:spPr bwMode="auto">
              <a:xfrm>
                <a:off x="2099" y="2626"/>
                <a:ext cx="336" cy="330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54" name="Oval 529"/>
              <p:cNvSpPr>
                <a:spLocks noChangeAspect="1" noChangeArrowheads="1"/>
              </p:cNvSpPr>
              <p:nvPr/>
            </p:nvSpPr>
            <p:spPr bwMode="auto">
              <a:xfrm>
                <a:off x="2099" y="2550"/>
                <a:ext cx="119" cy="153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60" name="Oval 530"/>
              <p:cNvSpPr>
                <a:spLocks noChangeAspect="1" noChangeArrowheads="1"/>
              </p:cNvSpPr>
              <p:nvPr/>
            </p:nvSpPr>
            <p:spPr bwMode="auto">
              <a:xfrm>
                <a:off x="2310" y="2550"/>
                <a:ext cx="124" cy="146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</p:grpSp>
        <p:sp>
          <p:nvSpPr>
            <p:cNvPr id="51" name="Oval 531"/>
            <p:cNvSpPr>
              <a:spLocks noChangeAspect="1" noChangeArrowheads="1"/>
            </p:cNvSpPr>
            <p:nvPr/>
          </p:nvSpPr>
          <p:spPr bwMode="auto">
            <a:xfrm>
              <a:off x="2165" y="2302"/>
              <a:ext cx="208" cy="2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grpSp>
        <p:nvGrpSpPr>
          <p:cNvPr id="61" name="Group 539"/>
          <p:cNvGrpSpPr>
            <a:grpSpLocks noChangeAspect="1"/>
          </p:cNvGrpSpPr>
          <p:nvPr/>
        </p:nvGrpSpPr>
        <p:grpSpPr bwMode="auto">
          <a:xfrm>
            <a:off x="1403648" y="1988840"/>
            <a:ext cx="230188" cy="431800"/>
            <a:chOff x="1445" y="2433"/>
            <a:chExt cx="337" cy="655"/>
          </a:xfrm>
          <a:solidFill>
            <a:srgbClr val="6699FF"/>
          </a:solidFill>
        </p:grpSpPr>
        <p:grpSp>
          <p:nvGrpSpPr>
            <p:cNvPr id="62" name="Group 540"/>
            <p:cNvGrpSpPr>
              <a:grpSpLocks noChangeAspect="1"/>
            </p:cNvGrpSpPr>
            <p:nvPr/>
          </p:nvGrpSpPr>
          <p:grpSpPr bwMode="auto">
            <a:xfrm>
              <a:off x="1445" y="2682"/>
              <a:ext cx="337" cy="406"/>
              <a:chOff x="1445" y="2682"/>
              <a:chExt cx="337" cy="406"/>
            </a:xfrm>
            <a:grpFill/>
          </p:grpSpPr>
          <p:sp>
            <p:nvSpPr>
              <p:cNvPr id="64" name="Rectangle 541"/>
              <p:cNvSpPr>
                <a:spLocks noChangeAspect="1" noChangeArrowheads="1"/>
              </p:cNvSpPr>
              <p:nvPr/>
            </p:nvSpPr>
            <p:spPr bwMode="auto">
              <a:xfrm>
                <a:off x="1502" y="2682"/>
                <a:ext cx="222" cy="11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65" name="Rectangle 542"/>
              <p:cNvSpPr>
                <a:spLocks noChangeAspect="1" noChangeArrowheads="1"/>
              </p:cNvSpPr>
              <p:nvPr/>
            </p:nvSpPr>
            <p:spPr bwMode="auto">
              <a:xfrm>
                <a:off x="1445" y="2757"/>
                <a:ext cx="337" cy="3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72" name="Oval 543"/>
              <p:cNvSpPr>
                <a:spLocks noChangeAspect="1" noChangeArrowheads="1"/>
              </p:cNvSpPr>
              <p:nvPr/>
            </p:nvSpPr>
            <p:spPr bwMode="auto">
              <a:xfrm>
                <a:off x="1445" y="2682"/>
                <a:ext cx="121" cy="152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73" name="Oval 544"/>
              <p:cNvSpPr>
                <a:spLocks noChangeAspect="1" noChangeArrowheads="1"/>
              </p:cNvSpPr>
              <p:nvPr/>
            </p:nvSpPr>
            <p:spPr bwMode="auto">
              <a:xfrm>
                <a:off x="1658" y="2682"/>
                <a:ext cx="122" cy="146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</p:grpSp>
        <p:sp>
          <p:nvSpPr>
            <p:cNvPr id="63" name="Oval 545"/>
            <p:cNvSpPr>
              <a:spLocks noChangeAspect="1" noChangeArrowheads="1"/>
            </p:cNvSpPr>
            <p:nvPr/>
          </p:nvSpPr>
          <p:spPr bwMode="auto">
            <a:xfrm>
              <a:off x="1511" y="2433"/>
              <a:ext cx="207" cy="2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sp>
        <p:nvSpPr>
          <p:cNvPr id="74" name="Freihandform 73"/>
          <p:cNvSpPr/>
          <p:nvPr/>
        </p:nvSpPr>
        <p:spPr bwMode="auto">
          <a:xfrm>
            <a:off x="1899320" y="2101665"/>
            <a:ext cx="1952599" cy="278502"/>
          </a:xfrm>
          <a:custGeom>
            <a:avLst/>
            <a:gdLst>
              <a:gd name="connsiteX0" fmla="*/ 0 w 1330960"/>
              <a:gd name="connsiteY0" fmla="*/ 396240 h 397217"/>
              <a:gd name="connsiteX1" fmla="*/ 853440 w 1330960"/>
              <a:gd name="connsiteY1" fmla="*/ 335280 h 397217"/>
              <a:gd name="connsiteX2" fmla="*/ 1330960 w 1330960"/>
              <a:gd name="connsiteY2" fmla="*/ 0 h 397217"/>
              <a:gd name="connsiteX0" fmla="*/ 0 w 1443635"/>
              <a:gd name="connsiteY0" fmla="*/ 0 h 373519"/>
              <a:gd name="connsiteX1" fmla="*/ 966115 w 1443635"/>
              <a:gd name="connsiteY1" fmla="*/ 373377 h 373519"/>
              <a:gd name="connsiteX2" fmla="*/ 1443635 w 1443635"/>
              <a:gd name="connsiteY2" fmla="*/ 38097 h 373519"/>
              <a:gd name="connsiteX0" fmla="*/ 0 w 1443635"/>
              <a:gd name="connsiteY0" fmla="*/ 0 h 38097"/>
              <a:gd name="connsiteX1" fmla="*/ 1443635 w 1443635"/>
              <a:gd name="connsiteY1" fmla="*/ 38097 h 38097"/>
              <a:gd name="connsiteX0" fmla="*/ 0 w 1443635"/>
              <a:gd name="connsiteY0" fmla="*/ 0 h 211526"/>
              <a:gd name="connsiteX1" fmla="*/ 1443635 w 1443635"/>
              <a:gd name="connsiteY1" fmla="*/ 38097 h 211526"/>
              <a:gd name="connsiteX0" fmla="*/ 0 w 1443635"/>
              <a:gd name="connsiteY0" fmla="*/ 0 h 340165"/>
              <a:gd name="connsiteX1" fmla="*/ 1443635 w 1443635"/>
              <a:gd name="connsiteY1" fmla="*/ 38097 h 340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43635" h="340165">
                <a:moveTo>
                  <a:pt x="0" y="0"/>
                </a:moveTo>
                <a:cubicBezTo>
                  <a:pt x="458677" y="459442"/>
                  <a:pt x="954911" y="434912"/>
                  <a:pt x="1443635" y="38097"/>
                </a:cubicBezTo>
              </a:path>
            </a:pathLst>
          </a:cu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grpSp>
        <p:nvGrpSpPr>
          <p:cNvPr id="89" name="Group 539"/>
          <p:cNvGrpSpPr>
            <a:grpSpLocks noChangeAspect="1"/>
          </p:cNvGrpSpPr>
          <p:nvPr/>
        </p:nvGrpSpPr>
        <p:grpSpPr bwMode="auto">
          <a:xfrm>
            <a:off x="5364088" y="1556792"/>
            <a:ext cx="230188" cy="431800"/>
            <a:chOff x="1445" y="2433"/>
            <a:chExt cx="337" cy="655"/>
          </a:xfrm>
          <a:solidFill>
            <a:srgbClr val="3366FF"/>
          </a:solidFill>
        </p:grpSpPr>
        <p:grpSp>
          <p:nvGrpSpPr>
            <p:cNvPr id="90" name="Group 540"/>
            <p:cNvGrpSpPr>
              <a:grpSpLocks noChangeAspect="1"/>
            </p:cNvGrpSpPr>
            <p:nvPr/>
          </p:nvGrpSpPr>
          <p:grpSpPr bwMode="auto">
            <a:xfrm>
              <a:off x="1445" y="2682"/>
              <a:ext cx="337" cy="406"/>
              <a:chOff x="1445" y="2682"/>
              <a:chExt cx="337" cy="406"/>
            </a:xfrm>
            <a:grpFill/>
          </p:grpSpPr>
          <p:sp>
            <p:nvSpPr>
              <p:cNvPr id="96" name="Rectangle 541"/>
              <p:cNvSpPr>
                <a:spLocks noChangeAspect="1" noChangeArrowheads="1"/>
              </p:cNvSpPr>
              <p:nvPr/>
            </p:nvSpPr>
            <p:spPr bwMode="auto">
              <a:xfrm>
                <a:off x="1502" y="2682"/>
                <a:ext cx="222" cy="11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99" name="Rectangle 542"/>
              <p:cNvSpPr>
                <a:spLocks noChangeAspect="1" noChangeArrowheads="1"/>
              </p:cNvSpPr>
              <p:nvPr/>
            </p:nvSpPr>
            <p:spPr bwMode="auto">
              <a:xfrm>
                <a:off x="1445" y="2757"/>
                <a:ext cx="337" cy="3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00" name="Oval 543"/>
              <p:cNvSpPr>
                <a:spLocks noChangeAspect="1" noChangeArrowheads="1"/>
              </p:cNvSpPr>
              <p:nvPr/>
            </p:nvSpPr>
            <p:spPr bwMode="auto">
              <a:xfrm>
                <a:off x="1445" y="2682"/>
                <a:ext cx="121" cy="152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01" name="Oval 544"/>
              <p:cNvSpPr>
                <a:spLocks noChangeAspect="1" noChangeArrowheads="1"/>
              </p:cNvSpPr>
              <p:nvPr/>
            </p:nvSpPr>
            <p:spPr bwMode="auto">
              <a:xfrm>
                <a:off x="1658" y="2682"/>
                <a:ext cx="122" cy="146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</p:grpSp>
        <p:sp>
          <p:nvSpPr>
            <p:cNvPr id="95" name="Oval 545"/>
            <p:cNvSpPr>
              <a:spLocks noChangeAspect="1" noChangeArrowheads="1"/>
            </p:cNvSpPr>
            <p:nvPr/>
          </p:nvSpPr>
          <p:spPr bwMode="auto">
            <a:xfrm>
              <a:off x="1511" y="2433"/>
              <a:ext cx="207" cy="2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grpSp>
        <p:nvGrpSpPr>
          <p:cNvPr id="102" name="Group 539"/>
          <p:cNvGrpSpPr>
            <a:grpSpLocks noChangeAspect="1"/>
          </p:cNvGrpSpPr>
          <p:nvPr/>
        </p:nvGrpSpPr>
        <p:grpSpPr bwMode="auto">
          <a:xfrm>
            <a:off x="5652120" y="1772816"/>
            <a:ext cx="230188" cy="431800"/>
            <a:chOff x="1445" y="2433"/>
            <a:chExt cx="337" cy="655"/>
          </a:xfrm>
          <a:solidFill>
            <a:srgbClr val="3366FF"/>
          </a:solidFill>
        </p:grpSpPr>
        <p:grpSp>
          <p:nvGrpSpPr>
            <p:cNvPr id="103" name="Group 540"/>
            <p:cNvGrpSpPr>
              <a:grpSpLocks noChangeAspect="1"/>
            </p:cNvGrpSpPr>
            <p:nvPr/>
          </p:nvGrpSpPr>
          <p:grpSpPr bwMode="auto">
            <a:xfrm>
              <a:off x="1445" y="2682"/>
              <a:ext cx="337" cy="406"/>
              <a:chOff x="1445" y="2682"/>
              <a:chExt cx="337" cy="406"/>
            </a:xfrm>
            <a:grpFill/>
          </p:grpSpPr>
          <p:sp>
            <p:nvSpPr>
              <p:cNvPr id="105" name="Rectangle 541"/>
              <p:cNvSpPr>
                <a:spLocks noChangeAspect="1" noChangeArrowheads="1"/>
              </p:cNvSpPr>
              <p:nvPr/>
            </p:nvSpPr>
            <p:spPr bwMode="auto">
              <a:xfrm>
                <a:off x="1502" y="2682"/>
                <a:ext cx="222" cy="11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06" name="Rectangle 542"/>
              <p:cNvSpPr>
                <a:spLocks noChangeAspect="1" noChangeArrowheads="1"/>
              </p:cNvSpPr>
              <p:nvPr/>
            </p:nvSpPr>
            <p:spPr bwMode="auto">
              <a:xfrm>
                <a:off x="1445" y="2757"/>
                <a:ext cx="337" cy="3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07" name="Oval 543"/>
              <p:cNvSpPr>
                <a:spLocks noChangeAspect="1" noChangeArrowheads="1"/>
              </p:cNvSpPr>
              <p:nvPr/>
            </p:nvSpPr>
            <p:spPr bwMode="auto">
              <a:xfrm>
                <a:off x="1445" y="2682"/>
                <a:ext cx="121" cy="152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08" name="Oval 544"/>
              <p:cNvSpPr>
                <a:spLocks noChangeAspect="1" noChangeArrowheads="1"/>
              </p:cNvSpPr>
              <p:nvPr/>
            </p:nvSpPr>
            <p:spPr bwMode="auto">
              <a:xfrm>
                <a:off x="1658" y="2682"/>
                <a:ext cx="122" cy="146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</p:grpSp>
        <p:sp>
          <p:nvSpPr>
            <p:cNvPr id="104" name="Oval 545"/>
            <p:cNvSpPr>
              <a:spLocks noChangeAspect="1" noChangeArrowheads="1"/>
            </p:cNvSpPr>
            <p:nvPr/>
          </p:nvSpPr>
          <p:spPr bwMode="auto">
            <a:xfrm>
              <a:off x="1511" y="2433"/>
              <a:ext cx="207" cy="2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grpSp>
        <p:nvGrpSpPr>
          <p:cNvPr id="109" name="Group 539"/>
          <p:cNvGrpSpPr>
            <a:grpSpLocks noChangeAspect="1"/>
          </p:cNvGrpSpPr>
          <p:nvPr/>
        </p:nvGrpSpPr>
        <p:grpSpPr bwMode="auto">
          <a:xfrm>
            <a:off x="5292080" y="2060848"/>
            <a:ext cx="230188" cy="431800"/>
            <a:chOff x="1445" y="2433"/>
            <a:chExt cx="337" cy="655"/>
          </a:xfrm>
          <a:solidFill>
            <a:srgbClr val="3366FF"/>
          </a:solidFill>
        </p:grpSpPr>
        <p:grpSp>
          <p:nvGrpSpPr>
            <p:cNvPr id="110" name="Group 540"/>
            <p:cNvGrpSpPr>
              <a:grpSpLocks noChangeAspect="1"/>
            </p:cNvGrpSpPr>
            <p:nvPr/>
          </p:nvGrpSpPr>
          <p:grpSpPr bwMode="auto">
            <a:xfrm>
              <a:off x="1445" y="2682"/>
              <a:ext cx="337" cy="406"/>
              <a:chOff x="1445" y="2682"/>
              <a:chExt cx="337" cy="406"/>
            </a:xfrm>
            <a:grpFill/>
          </p:grpSpPr>
          <p:sp>
            <p:nvSpPr>
              <p:cNvPr id="112" name="Rectangle 541"/>
              <p:cNvSpPr>
                <a:spLocks noChangeAspect="1" noChangeArrowheads="1"/>
              </p:cNvSpPr>
              <p:nvPr/>
            </p:nvSpPr>
            <p:spPr bwMode="auto">
              <a:xfrm>
                <a:off x="1502" y="2682"/>
                <a:ext cx="222" cy="11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13" name="Rectangle 542"/>
              <p:cNvSpPr>
                <a:spLocks noChangeAspect="1" noChangeArrowheads="1"/>
              </p:cNvSpPr>
              <p:nvPr/>
            </p:nvSpPr>
            <p:spPr bwMode="auto">
              <a:xfrm>
                <a:off x="1445" y="2757"/>
                <a:ext cx="337" cy="3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14" name="Oval 543"/>
              <p:cNvSpPr>
                <a:spLocks noChangeAspect="1" noChangeArrowheads="1"/>
              </p:cNvSpPr>
              <p:nvPr/>
            </p:nvSpPr>
            <p:spPr bwMode="auto">
              <a:xfrm>
                <a:off x="1445" y="2682"/>
                <a:ext cx="121" cy="152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15" name="Oval 544"/>
              <p:cNvSpPr>
                <a:spLocks noChangeAspect="1" noChangeArrowheads="1"/>
              </p:cNvSpPr>
              <p:nvPr/>
            </p:nvSpPr>
            <p:spPr bwMode="auto">
              <a:xfrm>
                <a:off x="1658" y="2682"/>
                <a:ext cx="122" cy="146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</p:grpSp>
        <p:sp>
          <p:nvSpPr>
            <p:cNvPr id="111" name="Oval 545"/>
            <p:cNvSpPr>
              <a:spLocks noChangeAspect="1" noChangeArrowheads="1"/>
            </p:cNvSpPr>
            <p:nvPr/>
          </p:nvSpPr>
          <p:spPr bwMode="auto">
            <a:xfrm>
              <a:off x="1511" y="2433"/>
              <a:ext cx="207" cy="2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grpSp>
        <p:nvGrpSpPr>
          <p:cNvPr id="116" name="Group 539"/>
          <p:cNvGrpSpPr>
            <a:grpSpLocks noChangeAspect="1"/>
          </p:cNvGrpSpPr>
          <p:nvPr/>
        </p:nvGrpSpPr>
        <p:grpSpPr bwMode="auto">
          <a:xfrm>
            <a:off x="6012160" y="1628800"/>
            <a:ext cx="230188" cy="431800"/>
            <a:chOff x="1445" y="2433"/>
            <a:chExt cx="337" cy="655"/>
          </a:xfrm>
          <a:solidFill>
            <a:srgbClr val="3366FF"/>
          </a:solidFill>
        </p:grpSpPr>
        <p:grpSp>
          <p:nvGrpSpPr>
            <p:cNvPr id="117" name="Group 540"/>
            <p:cNvGrpSpPr>
              <a:grpSpLocks noChangeAspect="1"/>
            </p:cNvGrpSpPr>
            <p:nvPr/>
          </p:nvGrpSpPr>
          <p:grpSpPr bwMode="auto">
            <a:xfrm>
              <a:off x="1445" y="2682"/>
              <a:ext cx="337" cy="406"/>
              <a:chOff x="1445" y="2682"/>
              <a:chExt cx="337" cy="406"/>
            </a:xfrm>
            <a:grpFill/>
          </p:grpSpPr>
          <p:sp>
            <p:nvSpPr>
              <p:cNvPr id="119" name="Rectangle 541"/>
              <p:cNvSpPr>
                <a:spLocks noChangeAspect="1" noChangeArrowheads="1"/>
              </p:cNvSpPr>
              <p:nvPr/>
            </p:nvSpPr>
            <p:spPr bwMode="auto">
              <a:xfrm>
                <a:off x="1502" y="2682"/>
                <a:ext cx="222" cy="11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20" name="Rectangle 542"/>
              <p:cNvSpPr>
                <a:spLocks noChangeAspect="1" noChangeArrowheads="1"/>
              </p:cNvSpPr>
              <p:nvPr/>
            </p:nvSpPr>
            <p:spPr bwMode="auto">
              <a:xfrm>
                <a:off x="1445" y="2757"/>
                <a:ext cx="337" cy="3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21" name="Oval 543"/>
              <p:cNvSpPr>
                <a:spLocks noChangeAspect="1" noChangeArrowheads="1"/>
              </p:cNvSpPr>
              <p:nvPr/>
            </p:nvSpPr>
            <p:spPr bwMode="auto">
              <a:xfrm>
                <a:off x="1445" y="2682"/>
                <a:ext cx="121" cy="152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22" name="Oval 544"/>
              <p:cNvSpPr>
                <a:spLocks noChangeAspect="1" noChangeArrowheads="1"/>
              </p:cNvSpPr>
              <p:nvPr/>
            </p:nvSpPr>
            <p:spPr bwMode="auto">
              <a:xfrm>
                <a:off x="1658" y="2682"/>
                <a:ext cx="122" cy="146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</p:grpSp>
        <p:sp>
          <p:nvSpPr>
            <p:cNvPr id="118" name="Oval 545"/>
            <p:cNvSpPr>
              <a:spLocks noChangeAspect="1" noChangeArrowheads="1"/>
            </p:cNvSpPr>
            <p:nvPr/>
          </p:nvSpPr>
          <p:spPr bwMode="auto">
            <a:xfrm>
              <a:off x="1511" y="2433"/>
              <a:ext cx="207" cy="2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sp>
        <p:nvSpPr>
          <p:cNvPr id="123" name="Rechteck 122"/>
          <p:cNvSpPr/>
          <p:nvPr/>
        </p:nvSpPr>
        <p:spPr>
          <a:xfrm>
            <a:off x="3923928" y="2996952"/>
            <a:ext cx="4968552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800" u="sng" dirty="0" err="1" smtClean="0"/>
              <a:t>Fidelizzare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i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soci</a:t>
            </a:r>
            <a:endParaRPr lang="en-US" sz="1800" u="sng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Mantenere</a:t>
            </a:r>
            <a:r>
              <a:rPr lang="en-US" b="1" dirty="0" smtClean="0"/>
              <a:t> come </a:t>
            </a:r>
            <a:r>
              <a:rPr lang="en-US" b="1" dirty="0" err="1" smtClean="0"/>
              <a:t>società</a:t>
            </a:r>
            <a:r>
              <a:rPr lang="en-US" b="1" dirty="0" smtClean="0"/>
              <a:t> </a:t>
            </a:r>
            <a:r>
              <a:rPr lang="en-US" b="1" dirty="0" err="1" smtClean="0"/>
              <a:t>dei</a:t>
            </a:r>
            <a:r>
              <a:rPr lang="en-US" b="1" dirty="0" smtClean="0"/>
              <a:t> </a:t>
            </a:r>
            <a:r>
              <a:rPr lang="en-US" b="1" dirty="0" err="1" smtClean="0"/>
              <a:t>buoni</a:t>
            </a:r>
            <a:r>
              <a:rPr lang="en-US" b="1" dirty="0" smtClean="0"/>
              <a:t> </a:t>
            </a:r>
            <a:r>
              <a:rPr lang="en-US" b="1" dirty="0" err="1" smtClean="0"/>
              <a:t>rapporti</a:t>
            </a:r>
            <a:r>
              <a:rPr lang="en-US" b="1" dirty="0" smtClean="0"/>
              <a:t> con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singoli</a:t>
            </a:r>
            <a:endParaRPr lang="en-US" b="1" dirty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/>
              <a:t>Favorire</a:t>
            </a:r>
            <a:r>
              <a:rPr lang="en-US" b="1" dirty="0"/>
              <a:t> la </a:t>
            </a:r>
            <a:r>
              <a:rPr lang="en-US" b="1" dirty="0" err="1"/>
              <a:t>creazione</a:t>
            </a:r>
            <a:r>
              <a:rPr lang="en-US" b="1" dirty="0"/>
              <a:t> di </a:t>
            </a:r>
            <a:r>
              <a:rPr lang="en-US" b="1" dirty="0" err="1"/>
              <a:t>buoni</a:t>
            </a:r>
            <a:r>
              <a:rPr lang="en-US" b="1" dirty="0"/>
              <a:t> </a:t>
            </a:r>
            <a:r>
              <a:rPr lang="en-US" b="1" dirty="0" err="1"/>
              <a:t>legami</a:t>
            </a:r>
            <a:r>
              <a:rPr lang="en-US" b="1" dirty="0"/>
              <a:t> </a:t>
            </a:r>
            <a:r>
              <a:rPr lang="en-US" b="1" dirty="0" err="1"/>
              <a:t>fra</a:t>
            </a:r>
            <a:r>
              <a:rPr lang="en-US" b="1" dirty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diversi</a:t>
            </a:r>
            <a:r>
              <a:rPr lang="en-US" b="1" dirty="0" smtClean="0"/>
              <a:t> </a:t>
            </a:r>
            <a:r>
              <a:rPr lang="en-US" b="1" dirty="0" err="1" smtClean="0"/>
              <a:t>soci</a:t>
            </a:r>
            <a:endParaRPr lang="en-US" b="1" dirty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Accettare</a:t>
            </a:r>
            <a:r>
              <a:rPr lang="en-US" b="1" dirty="0" smtClean="0"/>
              <a:t> </a:t>
            </a:r>
            <a:r>
              <a:rPr lang="en-US" b="1" dirty="0" err="1" smtClean="0"/>
              <a:t>ogni</a:t>
            </a:r>
            <a:r>
              <a:rPr lang="en-US" b="1" dirty="0" smtClean="0"/>
              <a:t> </a:t>
            </a:r>
            <a:r>
              <a:rPr lang="en-US" b="1" dirty="0" err="1" smtClean="0"/>
              <a:t>individuo</a:t>
            </a:r>
            <a:r>
              <a:rPr lang="en-US" b="1" dirty="0" smtClean="0"/>
              <a:t> in base a </a:t>
            </a:r>
            <a:r>
              <a:rPr lang="en-US" b="1" dirty="0" err="1" smtClean="0"/>
              <a:t>scelte</a:t>
            </a:r>
            <a:r>
              <a:rPr lang="en-US" b="1" dirty="0" smtClean="0"/>
              <a:t> o </a:t>
            </a:r>
            <a:r>
              <a:rPr lang="en-US" b="1" dirty="0" err="1" smtClean="0"/>
              <a:t>attitudini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Essere</a:t>
            </a:r>
            <a:r>
              <a:rPr lang="en-US" b="1" dirty="0" smtClean="0"/>
              <a:t> </a:t>
            </a:r>
            <a:r>
              <a:rPr lang="en-US" b="1" dirty="0" err="1" smtClean="0"/>
              <a:t>trasparenti</a:t>
            </a:r>
            <a:r>
              <a:rPr lang="en-US" b="1" dirty="0" smtClean="0"/>
              <a:t> e </a:t>
            </a:r>
            <a:r>
              <a:rPr lang="en-US" b="1" dirty="0" err="1" smtClean="0"/>
              <a:t>comunicativi</a:t>
            </a:r>
            <a:r>
              <a:rPr lang="en-US" b="1" dirty="0" smtClean="0"/>
              <a:t> </a:t>
            </a:r>
            <a:r>
              <a:rPr lang="en-US" b="1" dirty="0" err="1" smtClean="0"/>
              <a:t>su</a:t>
            </a:r>
            <a:r>
              <a:rPr lang="en-US" b="1" dirty="0" smtClean="0"/>
              <a:t> </a:t>
            </a:r>
            <a:r>
              <a:rPr lang="en-US" b="1" dirty="0" err="1" smtClean="0"/>
              <a:t>decisioni</a:t>
            </a:r>
            <a:r>
              <a:rPr lang="en-US" b="1" dirty="0" smtClean="0"/>
              <a:t> e </a:t>
            </a:r>
            <a:r>
              <a:rPr lang="en-US" b="1" dirty="0" err="1" smtClean="0"/>
              <a:t>attività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Offrire</a:t>
            </a:r>
            <a:r>
              <a:rPr lang="en-US" b="1" dirty="0" smtClean="0"/>
              <a:t> </a:t>
            </a:r>
            <a:r>
              <a:rPr lang="en-US" b="1" dirty="0" err="1" smtClean="0"/>
              <a:t>una</a:t>
            </a:r>
            <a:r>
              <a:rPr lang="en-US" b="1" dirty="0" smtClean="0"/>
              <a:t> </a:t>
            </a:r>
            <a:r>
              <a:rPr lang="en-US" b="1" dirty="0" err="1" smtClean="0"/>
              <a:t>formazione</a:t>
            </a:r>
            <a:r>
              <a:rPr lang="en-US" b="1" dirty="0" smtClean="0"/>
              <a:t> continua</a:t>
            </a:r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Offrire</a:t>
            </a:r>
            <a:r>
              <a:rPr lang="en-US" b="1" dirty="0" smtClean="0"/>
              <a:t> di </a:t>
            </a:r>
            <a:r>
              <a:rPr lang="en-US" b="1" dirty="0" err="1" smtClean="0"/>
              <a:t>poter</a:t>
            </a:r>
            <a:r>
              <a:rPr lang="en-US" b="1" dirty="0" smtClean="0"/>
              <a:t> </a:t>
            </a:r>
            <a:r>
              <a:rPr lang="en-US" b="1" dirty="0" err="1" smtClean="0"/>
              <a:t>contribuire</a:t>
            </a:r>
            <a:r>
              <a:rPr lang="en-US" b="1" dirty="0" smtClean="0"/>
              <a:t> </a:t>
            </a:r>
            <a:r>
              <a:rPr lang="en-US" b="1" dirty="0" err="1" smtClean="0"/>
              <a:t>alla</a:t>
            </a:r>
            <a:r>
              <a:rPr lang="en-US" b="1" dirty="0" smtClean="0"/>
              <a:t> vita e </a:t>
            </a:r>
            <a:r>
              <a:rPr lang="en-US" b="1" dirty="0" err="1" smtClean="0"/>
              <a:t>alle</a:t>
            </a:r>
            <a:r>
              <a:rPr lang="en-US" b="1" dirty="0" smtClean="0"/>
              <a:t> </a:t>
            </a:r>
            <a:r>
              <a:rPr lang="en-US" b="1" dirty="0" err="1" smtClean="0"/>
              <a:t>attività</a:t>
            </a:r>
            <a:r>
              <a:rPr lang="en-US" b="1" dirty="0" smtClean="0"/>
              <a:t> </a:t>
            </a:r>
            <a:r>
              <a:rPr lang="en-US" b="1" dirty="0" err="1" smtClean="0"/>
              <a:t>sociali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Riconoscere</a:t>
            </a:r>
            <a:r>
              <a:rPr lang="en-US" b="1" dirty="0" smtClean="0"/>
              <a:t> </a:t>
            </a:r>
            <a:r>
              <a:rPr lang="en-US" b="1" dirty="0" err="1" smtClean="0"/>
              <a:t>ed</a:t>
            </a:r>
            <a:r>
              <a:rPr lang="en-US" b="1" dirty="0" smtClean="0"/>
              <a:t> </a:t>
            </a:r>
            <a:r>
              <a:rPr lang="en-US" b="1" dirty="0" err="1" smtClean="0"/>
              <a:t>esprimere</a:t>
            </a:r>
            <a:r>
              <a:rPr lang="en-US" b="1" dirty="0" smtClean="0"/>
              <a:t> </a:t>
            </a:r>
            <a:r>
              <a:rPr lang="en-US" b="1" dirty="0" err="1" smtClean="0"/>
              <a:t>apprezzamento</a:t>
            </a:r>
            <a:r>
              <a:rPr lang="en-US" b="1" dirty="0" smtClean="0"/>
              <a:t> per </a:t>
            </a:r>
            <a:r>
              <a:rPr lang="en-US" b="1" dirty="0" err="1" smtClean="0"/>
              <a:t>l’impegno</a:t>
            </a:r>
            <a:r>
              <a:rPr lang="en-US" b="1" dirty="0" smtClean="0"/>
              <a:t> </a:t>
            </a:r>
            <a:r>
              <a:rPr lang="en-US" b="1" dirty="0" err="1" smtClean="0"/>
              <a:t>volontario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96563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44624"/>
            <a:ext cx="7620000" cy="114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CH" kern="1200" dirty="0" smtClean="0"/>
              <a:t>Creare e fidelizzare il team-monitori</a:t>
            </a:r>
            <a:endParaRPr lang="it-CH" kern="1200" dirty="0"/>
          </a:p>
        </p:txBody>
      </p:sp>
      <p:grpSp>
        <p:nvGrpSpPr>
          <p:cNvPr id="26" name="Group 498"/>
          <p:cNvGrpSpPr>
            <a:grpSpLocks noChangeAspect="1"/>
          </p:cNvGrpSpPr>
          <p:nvPr/>
        </p:nvGrpSpPr>
        <p:grpSpPr bwMode="auto">
          <a:xfrm>
            <a:off x="2915816" y="1988840"/>
            <a:ext cx="391968" cy="483493"/>
            <a:chOff x="1494" y="1847"/>
            <a:chExt cx="734" cy="934"/>
          </a:xfrm>
          <a:solidFill>
            <a:srgbClr val="3366FF"/>
          </a:solidFill>
        </p:grpSpPr>
        <p:sp>
          <p:nvSpPr>
            <p:cNvPr id="72" name="Oval 499"/>
            <p:cNvSpPr>
              <a:spLocks noChangeAspect="1" noChangeArrowheads="1"/>
            </p:cNvSpPr>
            <p:nvPr/>
          </p:nvSpPr>
          <p:spPr bwMode="auto">
            <a:xfrm>
              <a:off x="1683" y="1847"/>
              <a:ext cx="207" cy="225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73" name="Freeform 500"/>
            <p:cNvSpPr>
              <a:spLocks noChangeAspect="1"/>
            </p:cNvSpPr>
            <p:nvPr/>
          </p:nvSpPr>
          <p:spPr bwMode="auto">
            <a:xfrm>
              <a:off x="1506" y="2067"/>
              <a:ext cx="722" cy="714"/>
            </a:xfrm>
            <a:custGeom>
              <a:avLst/>
              <a:gdLst>
                <a:gd name="T0" fmla="*/ 213 w 722"/>
                <a:gd name="T1" fmla="*/ 28 h 714"/>
                <a:gd name="T2" fmla="*/ 171 w 722"/>
                <a:gd name="T3" fmla="*/ 28 h 714"/>
                <a:gd name="T4" fmla="*/ 116 w 722"/>
                <a:gd name="T5" fmla="*/ 64 h 714"/>
                <a:gd name="T6" fmla="*/ 0 w 722"/>
                <a:gd name="T7" fmla="*/ 246 h 714"/>
                <a:gd name="T8" fmla="*/ 5 w 722"/>
                <a:gd name="T9" fmla="*/ 330 h 714"/>
                <a:gd name="T10" fmla="*/ 84 w 722"/>
                <a:gd name="T11" fmla="*/ 394 h 714"/>
                <a:gd name="T12" fmla="*/ 149 w 722"/>
                <a:gd name="T13" fmla="*/ 442 h 714"/>
                <a:gd name="T14" fmla="*/ 228 w 722"/>
                <a:gd name="T15" fmla="*/ 334 h 714"/>
                <a:gd name="T16" fmla="*/ 195 w 722"/>
                <a:gd name="T17" fmla="*/ 307 h 714"/>
                <a:gd name="T18" fmla="*/ 172 w 722"/>
                <a:gd name="T19" fmla="*/ 281 h 714"/>
                <a:gd name="T20" fmla="*/ 225 w 722"/>
                <a:gd name="T21" fmla="*/ 190 h 714"/>
                <a:gd name="T22" fmla="*/ 380 w 722"/>
                <a:gd name="T23" fmla="*/ 306 h 714"/>
                <a:gd name="T24" fmla="*/ 229 w 722"/>
                <a:gd name="T25" fmla="*/ 533 h 714"/>
                <a:gd name="T26" fmla="*/ 81 w 722"/>
                <a:gd name="T27" fmla="*/ 416 h 714"/>
                <a:gd name="T28" fmla="*/ 81 w 722"/>
                <a:gd name="T29" fmla="*/ 557 h 714"/>
                <a:gd name="T30" fmla="*/ 103 w 722"/>
                <a:gd name="T31" fmla="*/ 557 h 714"/>
                <a:gd name="T32" fmla="*/ 103 w 722"/>
                <a:gd name="T33" fmla="*/ 713 h 714"/>
                <a:gd name="T34" fmla="*/ 447 w 722"/>
                <a:gd name="T35" fmla="*/ 713 h 714"/>
                <a:gd name="T36" fmla="*/ 447 w 722"/>
                <a:gd name="T37" fmla="*/ 559 h 714"/>
                <a:gd name="T38" fmla="*/ 473 w 722"/>
                <a:gd name="T39" fmla="*/ 559 h 714"/>
                <a:gd name="T40" fmla="*/ 473 w 722"/>
                <a:gd name="T41" fmla="*/ 270 h 714"/>
                <a:gd name="T42" fmla="*/ 504 w 722"/>
                <a:gd name="T43" fmla="*/ 296 h 714"/>
                <a:gd name="T44" fmla="*/ 570 w 722"/>
                <a:gd name="T45" fmla="*/ 296 h 714"/>
                <a:gd name="T46" fmla="*/ 577 w 722"/>
                <a:gd name="T47" fmla="*/ 285 h 714"/>
                <a:gd name="T48" fmla="*/ 627 w 722"/>
                <a:gd name="T49" fmla="*/ 209 h 714"/>
                <a:gd name="T50" fmla="*/ 721 w 722"/>
                <a:gd name="T51" fmla="*/ 78 h 714"/>
                <a:gd name="T52" fmla="*/ 614 w 722"/>
                <a:gd name="T53" fmla="*/ 0 h 714"/>
                <a:gd name="T54" fmla="*/ 546 w 722"/>
                <a:gd name="T55" fmla="*/ 97 h 714"/>
                <a:gd name="T56" fmla="*/ 529 w 722"/>
                <a:gd name="T57" fmla="*/ 118 h 714"/>
                <a:gd name="T58" fmla="*/ 391 w 722"/>
                <a:gd name="T59" fmla="*/ 28 h 714"/>
                <a:gd name="T60" fmla="*/ 336 w 722"/>
                <a:gd name="T61" fmla="*/ 28 h 714"/>
                <a:gd name="T62" fmla="*/ 301 w 722"/>
                <a:gd name="T63" fmla="*/ 113 h 714"/>
                <a:gd name="T64" fmla="*/ 285 w 722"/>
                <a:gd name="T65" fmla="*/ 80 h 714"/>
                <a:gd name="T66" fmla="*/ 302 w 722"/>
                <a:gd name="T67" fmla="*/ 27 h 714"/>
                <a:gd name="T68" fmla="*/ 253 w 722"/>
                <a:gd name="T69" fmla="*/ 27 h 714"/>
                <a:gd name="T70" fmla="*/ 269 w 722"/>
                <a:gd name="T71" fmla="*/ 81 h 714"/>
                <a:gd name="T72" fmla="*/ 253 w 722"/>
                <a:gd name="T73" fmla="*/ 113 h 714"/>
                <a:gd name="T74" fmla="*/ 213 w 722"/>
                <a:gd name="T75" fmla="*/ 28 h 7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22" h="714">
                  <a:moveTo>
                    <a:pt x="213" y="28"/>
                  </a:moveTo>
                  <a:lnTo>
                    <a:pt x="171" y="28"/>
                  </a:lnTo>
                  <a:lnTo>
                    <a:pt x="116" y="64"/>
                  </a:lnTo>
                  <a:lnTo>
                    <a:pt x="0" y="246"/>
                  </a:lnTo>
                  <a:lnTo>
                    <a:pt x="5" y="330"/>
                  </a:lnTo>
                  <a:lnTo>
                    <a:pt x="84" y="394"/>
                  </a:lnTo>
                  <a:lnTo>
                    <a:pt x="149" y="442"/>
                  </a:lnTo>
                  <a:lnTo>
                    <a:pt x="228" y="334"/>
                  </a:lnTo>
                  <a:lnTo>
                    <a:pt x="195" y="307"/>
                  </a:lnTo>
                  <a:lnTo>
                    <a:pt x="172" y="281"/>
                  </a:lnTo>
                  <a:lnTo>
                    <a:pt x="225" y="190"/>
                  </a:lnTo>
                  <a:lnTo>
                    <a:pt x="380" y="306"/>
                  </a:lnTo>
                  <a:lnTo>
                    <a:pt x="229" y="533"/>
                  </a:lnTo>
                  <a:lnTo>
                    <a:pt x="81" y="416"/>
                  </a:lnTo>
                  <a:lnTo>
                    <a:pt x="81" y="557"/>
                  </a:lnTo>
                  <a:lnTo>
                    <a:pt x="103" y="557"/>
                  </a:lnTo>
                  <a:lnTo>
                    <a:pt x="103" y="713"/>
                  </a:lnTo>
                  <a:lnTo>
                    <a:pt x="447" y="713"/>
                  </a:lnTo>
                  <a:lnTo>
                    <a:pt x="447" y="559"/>
                  </a:lnTo>
                  <a:lnTo>
                    <a:pt x="473" y="559"/>
                  </a:lnTo>
                  <a:lnTo>
                    <a:pt x="473" y="270"/>
                  </a:lnTo>
                  <a:lnTo>
                    <a:pt x="504" y="296"/>
                  </a:lnTo>
                  <a:lnTo>
                    <a:pt x="570" y="296"/>
                  </a:lnTo>
                  <a:lnTo>
                    <a:pt x="577" y="285"/>
                  </a:lnTo>
                  <a:lnTo>
                    <a:pt x="627" y="209"/>
                  </a:lnTo>
                  <a:lnTo>
                    <a:pt x="721" y="78"/>
                  </a:lnTo>
                  <a:lnTo>
                    <a:pt x="614" y="0"/>
                  </a:lnTo>
                  <a:lnTo>
                    <a:pt x="546" y="97"/>
                  </a:lnTo>
                  <a:lnTo>
                    <a:pt x="529" y="118"/>
                  </a:lnTo>
                  <a:lnTo>
                    <a:pt x="391" y="28"/>
                  </a:lnTo>
                  <a:lnTo>
                    <a:pt x="336" y="28"/>
                  </a:lnTo>
                  <a:lnTo>
                    <a:pt x="301" y="113"/>
                  </a:lnTo>
                  <a:lnTo>
                    <a:pt x="285" y="80"/>
                  </a:lnTo>
                  <a:lnTo>
                    <a:pt x="302" y="27"/>
                  </a:lnTo>
                  <a:lnTo>
                    <a:pt x="253" y="27"/>
                  </a:lnTo>
                  <a:lnTo>
                    <a:pt x="269" y="81"/>
                  </a:lnTo>
                  <a:lnTo>
                    <a:pt x="253" y="113"/>
                  </a:lnTo>
                  <a:lnTo>
                    <a:pt x="213" y="2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CH" sz="1200"/>
            </a:p>
          </p:txBody>
        </p:sp>
        <p:sp>
          <p:nvSpPr>
            <p:cNvPr id="74" name="Arc 501"/>
            <p:cNvSpPr>
              <a:spLocks noChangeAspect="1"/>
            </p:cNvSpPr>
            <p:nvPr/>
          </p:nvSpPr>
          <p:spPr bwMode="auto">
            <a:xfrm>
              <a:off x="1621" y="2096"/>
              <a:ext cx="99" cy="85"/>
            </a:xfrm>
            <a:custGeom>
              <a:avLst/>
              <a:gdLst>
                <a:gd name="T0" fmla="*/ 0 w 35922"/>
                <a:gd name="T1" fmla="*/ 0 h 36628"/>
                <a:gd name="T2" fmla="*/ 0 w 35922"/>
                <a:gd name="T3" fmla="*/ 0 h 36628"/>
                <a:gd name="T4" fmla="*/ 0 w 35922"/>
                <a:gd name="T5" fmla="*/ 0 h 366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922" h="36628" fill="none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</a:path>
                <a:path w="35922" h="36628" stroke="0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  <a:lnTo>
                    <a:pt x="21600" y="21600"/>
                  </a:lnTo>
                  <a:lnTo>
                    <a:pt x="6084" y="3662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75" name="Oval 502"/>
            <p:cNvSpPr>
              <a:spLocks noChangeAspect="1" noChangeArrowheads="1"/>
            </p:cNvSpPr>
            <p:nvPr/>
          </p:nvSpPr>
          <p:spPr bwMode="auto">
            <a:xfrm>
              <a:off x="1494" y="2299"/>
              <a:ext cx="82" cy="10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76" name="Oval 503"/>
            <p:cNvSpPr>
              <a:spLocks noChangeAspect="1" noChangeArrowheads="1"/>
            </p:cNvSpPr>
            <p:nvPr/>
          </p:nvSpPr>
          <p:spPr bwMode="auto">
            <a:xfrm>
              <a:off x="1997" y="2292"/>
              <a:ext cx="92" cy="84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sp>
        <p:nvSpPr>
          <p:cNvPr id="5" name="Freihandform 4"/>
          <p:cNvSpPr/>
          <p:nvPr/>
        </p:nvSpPr>
        <p:spPr bwMode="auto">
          <a:xfrm flipH="1">
            <a:off x="3923928" y="2420888"/>
            <a:ext cx="1296144" cy="216024"/>
          </a:xfrm>
          <a:custGeom>
            <a:avLst/>
            <a:gdLst>
              <a:gd name="connsiteX0" fmla="*/ 0 w 1330960"/>
              <a:gd name="connsiteY0" fmla="*/ 396240 h 397217"/>
              <a:gd name="connsiteX1" fmla="*/ 853440 w 1330960"/>
              <a:gd name="connsiteY1" fmla="*/ 335280 h 397217"/>
              <a:gd name="connsiteX2" fmla="*/ 1330960 w 1330960"/>
              <a:gd name="connsiteY2" fmla="*/ 0 h 397217"/>
              <a:gd name="connsiteX0" fmla="*/ 0 w 1443635"/>
              <a:gd name="connsiteY0" fmla="*/ 0 h 373519"/>
              <a:gd name="connsiteX1" fmla="*/ 966115 w 1443635"/>
              <a:gd name="connsiteY1" fmla="*/ 373377 h 373519"/>
              <a:gd name="connsiteX2" fmla="*/ 1443635 w 1443635"/>
              <a:gd name="connsiteY2" fmla="*/ 38097 h 373519"/>
              <a:gd name="connsiteX0" fmla="*/ 0 w 1443635"/>
              <a:gd name="connsiteY0" fmla="*/ 0 h 38097"/>
              <a:gd name="connsiteX1" fmla="*/ 1443635 w 1443635"/>
              <a:gd name="connsiteY1" fmla="*/ 38097 h 38097"/>
              <a:gd name="connsiteX0" fmla="*/ 0 w 1443635"/>
              <a:gd name="connsiteY0" fmla="*/ 0 h 211526"/>
              <a:gd name="connsiteX1" fmla="*/ 1443635 w 1443635"/>
              <a:gd name="connsiteY1" fmla="*/ 38097 h 211526"/>
              <a:gd name="connsiteX0" fmla="*/ 0 w 1443635"/>
              <a:gd name="connsiteY0" fmla="*/ 0 h 340165"/>
              <a:gd name="connsiteX1" fmla="*/ 1443635 w 1443635"/>
              <a:gd name="connsiteY1" fmla="*/ 38097 h 340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43635" h="340165">
                <a:moveTo>
                  <a:pt x="0" y="0"/>
                </a:moveTo>
                <a:cubicBezTo>
                  <a:pt x="458677" y="459442"/>
                  <a:pt x="954911" y="434912"/>
                  <a:pt x="1443635" y="38097"/>
                </a:cubicBezTo>
              </a:path>
            </a:pathLst>
          </a:cu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78" name="Rechteck 77"/>
          <p:cNvSpPr/>
          <p:nvPr/>
        </p:nvSpPr>
        <p:spPr>
          <a:xfrm>
            <a:off x="251520" y="2780928"/>
            <a:ext cx="4248472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u="sng" dirty="0" err="1" smtClean="0"/>
              <a:t>Motivazioni</a:t>
            </a:r>
            <a:r>
              <a:rPr lang="en-US" sz="1800" u="sng" dirty="0" smtClean="0"/>
              <a:t> da parte del socio</a:t>
            </a:r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Valori</a:t>
            </a:r>
            <a:r>
              <a:rPr lang="en-US" b="1" dirty="0" smtClean="0"/>
              <a:t> </a:t>
            </a:r>
            <a:r>
              <a:rPr lang="en-US" b="1" dirty="0" err="1" smtClean="0"/>
              <a:t>sociali</a:t>
            </a:r>
            <a:r>
              <a:rPr lang="en-US" b="1" dirty="0" smtClean="0"/>
              <a:t> (</a:t>
            </a:r>
            <a:r>
              <a:rPr lang="en-US" b="1" dirty="0" err="1" smtClean="0"/>
              <a:t>il</a:t>
            </a:r>
            <a:r>
              <a:rPr lang="en-US" b="1" dirty="0" smtClean="0"/>
              <a:t> </a:t>
            </a:r>
            <a:r>
              <a:rPr lang="en-US" b="1" dirty="0" err="1" smtClean="0"/>
              <a:t>sodalizio</a:t>
            </a:r>
            <a:r>
              <a:rPr lang="en-US" b="1" dirty="0" smtClean="0"/>
              <a:t> come </a:t>
            </a:r>
            <a:r>
              <a:rPr lang="en-US" b="1" dirty="0" err="1" smtClean="0"/>
              <a:t>attività</a:t>
            </a:r>
            <a:r>
              <a:rPr lang="en-US" b="1" dirty="0" smtClean="0"/>
              <a:t>/</a:t>
            </a:r>
            <a:r>
              <a:rPr lang="en-US" b="1" dirty="0" err="1" smtClean="0"/>
              <a:t>ambiente</a:t>
            </a:r>
            <a:r>
              <a:rPr lang="en-US" b="1" dirty="0" smtClean="0"/>
              <a:t> </a:t>
            </a:r>
            <a:r>
              <a:rPr lang="en-US" b="1" dirty="0" err="1" smtClean="0"/>
              <a:t>sano</a:t>
            </a:r>
            <a:r>
              <a:rPr lang="en-US" b="1" dirty="0" smtClean="0"/>
              <a:t>)</a:t>
            </a:r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smtClean="0"/>
              <a:t>I </a:t>
            </a:r>
            <a:r>
              <a:rPr lang="en-US" b="1" dirty="0" err="1" smtClean="0"/>
              <a:t>compiti</a:t>
            </a:r>
            <a:r>
              <a:rPr lang="en-US" b="1" dirty="0" smtClean="0"/>
              <a:t> (</a:t>
            </a:r>
            <a:r>
              <a:rPr lang="en-US" b="1" dirty="0" err="1" smtClean="0"/>
              <a:t>soddisfare</a:t>
            </a:r>
            <a:r>
              <a:rPr lang="en-US" b="1" dirty="0" smtClean="0"/>
              <a:t>  </a:t>
            </a:r>
            <a:r>
              <a:rPr lang="en-US" b="1" dirty="0" err="1" smtClean="0"/>
              <a:t>l’interesse</a:t>
            </a:r>
            <a:r>
              <a:rPr lang="en-US" b="1" dirty="0" smtClean="0"/>
              <a:t> in </a:t>
            </a:r>
            <a:r>
              <a:rPr lang="en-US" b="1" dirty="0" err="1" smtClean="0"/>
              <a:t>un’attività</a:t>
            </a:r>
            <a:r>
              <a:rPr lang="en-US" b="1" dirty="0" smtClean="0"/>
              <a:t>)</a:t>
            </a:r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smtClean="0"/>
              <a:t>Le </a:t>
            </a:r>
            <a:r>
              <a:rPr lang="en-US" b="1" dirty="0" err="1" smtClean="0"/>
              <a:t>emozioni</a:t>
            </a:r>
            <a:r>
              <a:rPr lang="en-US" b="1" dirty="0" smtClean="0"/>
              <a:t> (le belle </a:t>
            </a:r>
            <a:r>
              <a:rPr lang="en-US" b="1" dirty="0" err="1" smtClean="0"/>
              <a:t>esperienze</a:t>
            </a:r>
            <a:r>
              <a:rPr lang="en-US" b="1" dirty="0" smtClean="0"/>
              <a:t>  e </a:t>
            </a:r>
            <a:r>
              <a:rPr lang="en-US" b="1" dirty="0" err="1" smtClean="0"/>
              <a:t>il</a:t>
            </a:r>
            <a:r>
              <a:rPr lang="en-US" b="1" dirty="0" smtClean="0"/>
              <a:t> </a:t>
            </a:r>
            <a:r>
              <a:rPr lang="en-US" b="1" dirty="0" err="1" smtClean="0"/>
              <a:t>successo</a:t>
            </a:r>
            <a:r>
              <a:rPr lang="en-US" b="1" dirty="0" smtClean="0"/>
              <a:t> </a:t>
            </a:r>
            <a:r>
              <a:rPr lang="en-US" b="1" dirty="0" err="1" smtClean="0"/>
              <a:t>dei</a:t>
            </a:r>
            <a:r>
              <a:rPr lang="en-US" b="1" dirty="0" smtClean="0"/>
              <a:t> </a:t>
            </a:r>
            <a:r>
              <a:rPr lang="en-US" b="1" dirty="0" err="1" smtClean="0"/>
              <a:t>propri</a:t>
            </a:r>
            <a:r>
              <a:rPr lang="en-US" b="1" dirty="0" smtClean="0"/>
              <a:t> </a:t>
            </a:r>
            <a:r>
              <a:rPr lang="en-US" b="1" dirty="0" err="1" smtClean="0"/>
              <a:t>allievi</a:t>
            </a:r>
            <a:r>
              <a:rPr lang="en-US" b="1" dirty="0" smtClean="0"/>
              <a:t>)</a:t>
            </a:r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L’insegnamento</a:t>
            </a:r>
            <a:r>
              <a:rPr lang="en-US" b="1" dirty="0" smtClean="0"/>
              <a:t> (</a:t>
            </a:r>
            <a:r>
              <a:rPr lang="en-US" b="1" dirty="0" err="1" smtClean="0"/>
              <a:t>portare</a:t>
            </a:r>
            <a:r>
              <a:rPr lang="en-US" b="1" dirty="0" smtClean="0"/>
              <a:t> </a:t>
            </a:r>
            <a:r>
              <a:rPr lang="en-US" b="1" dirty="0" err="1" smtClean="0"/>
              <a:t>delle</a:t>
            </a:r>
            <a:r>
              <a:rPr lang="en-US" b="1" dirty="0" smtClean="0"/>
              <a:t> </a:t>
            </a:r>
            <a:r>
              <a:rPr lang="en-US" b="1" dirty="0" err="1" smtClean="0"/>
              <a:t>conoscenze</a:t>
            </a:r>
            <a:r>
              <a:rPr lang="en-US" b="1" dirty="0" smtClean="0"/>
              <a:t> ad </a:t>
            </a:r>
            <a:r>
              <a:rPr lang="en-US" b="1" dirty="0" err="1" smtClean="0"/>
              <a:t>altri</a:t>
            </a:r>
            <a:r>
              <a:rPr lang="en-US" b="1" dirty="0" smtClean="0"/>
              <a:t>)</a:t>
            </a:r>
          </a:p>
        </p:txBody>
      </p:sp>
      <p:grpSp>
        <p:nvGrpSpPr>
          <p:cNvPr id="79" name="Group 498"/>
          <p:cNvGrpSpPr>
            <a:grpSpLocks noChangeAspect="1"/>
          </p:cNvGrpSpPr>
          <p:nvPr/>
        </p:nvGrpSpPr>
        <p:grpSpPr bwMode="auto">
          <a:xfrm>
            <a:off x="3275856" y="1556792"/>
            <a:ext cx="391968" cy="483493"/>
            <a:chOff x="1494" y="1847"/>
            <a:chExt cx="734" cy="934"/>
          </a:xfrm>
          <a:solidFill>
            <a:srgbClr val="3366FF"/>
          </a:solidFill>
        </p:grpSpPr>
        <p:sp>
          <p:nvSpPr>
            <p:cNvPr id="80" name="Oval 499"/>
            <p:cNvSpPr>
              <a:spLocks noChangeAspect="1" noChangeArrowheads="1"/>
            </p:cNvSpPr>
            <p:nvPr/>
          </p:nvSpPr>
          <p:spPr bwMode="auto">
            <a:xfrm>
              <a:off x="1683" y="1847"/>
              <a:ext cx="207" cy="225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81" name="Freeform 500"/>
            <p:cNvSpPr>
              <a:spLocks noChangeAspect="1"/>
            </p:cNvSpPr>
            <p:nvPr/>
          </p:nvSpPr>
          <p:spPr bwMode="auto">
            <a:xfrm>
              <a:off x="1506" y="2067"/>
              <a:ext cx="722" cy="714"/>
            </a:xfrm>
            <a:custGeom>
              <a:avLst/>
              <a:gdLst>
                <a:gd name="T0" fmla="*/ 213 w 722"/>
                <a:gd name="T1" fmla="*/ 28 h 714"/>
                <a:gd name="T2" fmla="*/ 171 w 722"/>
                <a:gd name="T3" fmla="*/ 28 h 714"/>
                <a:gd name="T4" fmla="*/ 116 w 722"/>
                <a:gd name="T5" fmla="*/ 64 h 714"/>
                <a:gd name="T6" fmla="*/ 0 w 722"/>
                <a:gd name="T7" fmla="*/ 246 h 714"/>
                <a:gd name="T8" fmla="*/ 5 w 722"/>
                <a:gd name="T9" fmla="*/ 330 h 714"/>
                <a:gd name="T10" fmla="*/ 84 w 722"/>
                <a:gd name="T11" fmla="*/ 394 h 714"/>
                <a:gd name="T12" fmla="*/ 149 w 722"/>
                <a:gd name="T13" fmla="*/ 442 h 714"/>
                <a:gd name="T14" fmla="*/ 228 w 722"/>
                <a:gd name="T15" fmla="*/ 334 h 714"/>
                <a:gd name="T16" fmla="*/ 195 w 722"/>
                <a:gd name="T17" fmla="*/ 307 h 714"/>
                <a:gd name="T18" fmla="*/ 172 w 722"/>
                <a:gd name="T19" fmla="*/ 281 h 714"/>
                <a:gd name="T20" fmla="*/ 225 w 722"/>
                <a:gd name="T21" fmla="*/ 190 h 714"/>
                <a:gd name="T22" fmla="*/ 380 w 722"/>
                <a:gd name="T23" fmla="*/ 306 h 714"/>
                <a:gd name="T24" fmla="*/ 229 w 722"/>
                <a:gd name="T25" fmla="*/ 533 h 714"/>
                <a:gd name="T26" fmla="*/ 81 w 722"/>
                <a:gd name="T27" fmla="*/ 416 h 714"/>
                <a:gd name="T28" fmla="*/ 81 w 722"/>
                <a:gd name="T29" fmla="*/ 557 h 714"/>
                <a:gd name="T30" fmla="*/ 103 w 722"/>
                <a:gd name="T31" fmla="*/ 557 h 714"/>
                <a:gd name="T32" fmla="*/ 103 w 722"/>
                <a:gd name="T33" fmla="*/ 713 h 714"/>
                <a:gd name="T34" fmla="*/ 447 w 722"/>
                <a:gd name="T35" fmla="*/ 713 h 714"/>
                <a:gd name="T36" fmla="*/ 447 w 722"/>
                <a:gd name="T37" fmla="*/ 559 h 714"/>
                <a:gd name="T38" fmla="*/ 473 w 722"/>
                <a:gd name="T39" fmla="*/ 559 h 714"/>
                <a:gd name="T40" fmla="*/ 473 w 722"/>
                <a:gd name="T41" fmla="*/ 270 h 714"/>
                <a:gd name="T42" fmla="*/ 504 w 722"/>
                <a:gd name="T43" fmla="*/ 296 h 714"/>
                <a:gd name="T44" fmla="*/ 570 w 722"/>
                <a:gd name="T45" fmla="*/ 296 h 714"/>
                <a:gd name="T46" fmla="*/ 577 w 722"/>
                <a:gd name="T47" fmla="*/ 285 h 714"/>
                <a:gd name="T48" fmla="*/ 627 w 722"/>
                <a:gd name="T49" fmla="*/ 209 h 714"/>
                <a:gd name="T50" fmla="*/ 721 w 722"/>
                <a:gd name="T51" fmla="*/ 78 h 714"/>
                <a:gd name="T52" fmla="*/ 614 w 722"/>
                <a:gd name="T53" fmla="*/ 0 h 714"/>
                <a:gd name="T54" fmla="*/ 546 w 722"/>
                <a:gd name="T55" fmla="*/ 97 h 714"/>
                <a:gd name="T56" fmla="*/ 529 w 722"/>
                <a:gd name="T57" fmla="*/ 118 h 714"/>
                <a:gd name="T58" fmla="*/ 391 w 722"/>
                <a:gd name="T59" fmla="*/ 28 h 714"/>
                <a:gd name="T60" fmla="*/ 336 w 722"/>
                <a:gd name="T61" fmla="*/ 28 h 714"/>
                <a:gd name="T62" fmla="*/ 301 w 722"/>
                <a:gd name="T63" fmla="*/ 113 h 714"/>
                <a:gd name="T64" fmla="*/ 285 w 722"/>
                <a:gd name="T65" fmla="*/ 80 h 714"/>
                <a:gd name="T66" fmla="*/ 302 w 722"/>
                <a:gd name="T67" fmla="*/ 27 h 714"/>
                <a:gd name="T68" fmla="*/ 253 w 722"/>
                <a:gd name="T69" fmla="*/ 27 h 714"/>
                <a:gd name="T70" fmla="*/ 269 w 722"/>
                <a:gd name="T71" fmla="*/ 81 h 714"/>
                <a:gd name="T72" fmla="*/ 253 w 722"/>
                <a:gd name="T73" fmla="*/ 113 h 714"/>
                <a:gd name="T74" fmla="*/ 213 w 722"/>
                <a:gd name="T75" fmla="*/ 28 h 7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22" h="714">
                  <a:moveTo>
                    <a:pt x="213" y="28"/>
                  </a:moveTo>
                  <a:lnTo>
                    <a:pt x="171" y="28"/>
                  </a:lnTo>
                  <a:lnTo>
                    <a:pt x="116" y="64"/>
                  </a:lnTo>
                  <a:lnTo>
                    <a:pt x="0" y="246"/>
                  </a:lnTo>
                  <a:lnTo>
                    <a:pt x="5" y="330"/>
                  </a:lnTo>
                  <a:lnTo>
                    <a:pt x="84" y="394"/>
                  </a:lnTo>
                  <a:lnTo>
                    <a:pt x="149" y="442"/>
                  </a:lnTo>
                  <a:lnTo>
                    <a:pt x="228" y="334"/>
                  </a:lnTo>
                  <a:lnTo>
                    <a:pt x="195" y="307"/>
                  </a:lnTo>
                  <a:lnTo>
                    <a:pt x="172" y="281"/>
                  </a:lnTo>
                  <a:lnTo>
                    <a:pt x="225" y="190"/>
                  </a:lnTo>
                  <a:lnTo>
                    <a:pt x="380" y="306"/>
                  </a:lnTo>
                  <a:lnTo>
                    <a:pt x="229" y="533"/>
                  </a:lnTo>
                  <a:lnTo>
                    <a:pt x="81" y="416"/>
                  </a:lnTo>
                  <a:lnTo>
                    <a:pt x="81" y="557"/>
                  </a:lnTo>
                  <a:lnTo>
                    <a:pt x="103" y="557"/>
                  </a:lnTo>
                  <a:lnTo>
                    <a:pt x="103" y="713"/>
                  </a:lnTo>
                  <a:lnTo>
                    <a:pt x="447" y="713"/>
                  </a:lnTo>
                  <a:lnTo>
                    <a:pt x="447" y="559"/>
                  </a:lnTo>
                  <a:lnTo>
                    <a:pt x="473" y="559"/>
                  </a:lnTo>
                  <a:lnTo>
                    <a:pt x="473" y="270"/>
                  </a:lnTo>
                  <a:lnTo>
                    <a:pt x="504" y="296"/>
                  </a:lnTo>
                  <a:lnTo>
                    <a:pt x="570" y="296"/>
                  </a:lnTo>
                  <a:lnTo>
                    <a:pt x="577" y="285"/>
                  </a:lnTo>
                  <a:lnTo>
                    <a:pt x="627" y="209"/>
                  </a:lnTo>
                  <a:lnTo>
                    <a:pt x="721" y="78"/>
                  </a:lnTo>
                  <a:lnTo>
                    <a:pt x="614" y="0"/>
                  </a:lnTo>
                  <a:lnTo>
                    <a:pt x="546" y="97"/>
                  </a:lnTo>
                  <a:lnTo>
                    <a:pt x="529" y="118"/>
                  </a:lnTo>
                  <a:lnTo>
                    <a:pt x="391" y="28"/>
                  </a:lnTo>
                  <a:lnTo>
                    <a:pt x="336" y="28"/>
                  </a:lnTo>
                  <a:lnTo>
                    <a:pt x="301" y="113"/>
                  </a:lnTo>
                  <a:lnTo>
                    <a:pt x="285" y="80"/>
                  </a:lnTo>
                  <a:lnTo>
                    <a:pt x="302" y="27"/>
                  </a:lnTo>
                  <a:lnTo>
                    <a:pt x="253" y="27"/>
                  </a:lnTo>
                  <a:lnTo>
                    <a:pt x="269" y="81"/>
                  </a:lnTo>
                  <a:lnTo>
                    <a:pt x="253" y="113"/>
                  </a:lnTo>
                  <a:lnTo>
                    <a:pt x="213" y="2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CH" sz="1200"/>
            </a:p>
          </p:txBody>
        </p:sp>
        <p:sp>
          <p:nvSpPr>
            <p:cNvPr id="82" name="Arc 501"/>
            <p:cNvSpPr>
              <a:spLocks noChangeAspect="1"/>
            </p:cNvSpPr>
            <p:nvPr/>
          </p:nvSpPr>
          <p:spPr bwMode="auto">
            <a:xfrm>
              <a:off x="1621" y="2096"/>
              <a:ext cx="99" cy="85"/>
            </a:xfrm>
            <a:custGeom>
              <a:avLst/>
              <a:gdLst>
                <a:gd name="T0" fmla="*/ 0 w 35922"/>
                <a:gd name="T1" fmla="*/ 0 h 36628"/>
                <a:gd name="T2" fmla="*/ 0 w 35922"/>
                <a:gd name="T3" fmla="*/ 0 h 36628"/>
                <a:gd name="T4" fmla="*/ 0 w 35922"/>
                <a:gd name="T5" fmla="*/ 0 h 366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922" h="36628" fill="none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</a:path>
                <a:path w="35922" h="36628" stroke="0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  <a:lnTo>
                    <a:pt x="21600" y="21600"/>
                  </a:lnTo>
                  <a:lnTo>
                    <a:pt x="6084" y="3662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83" name="Oval 502"/>
            <p:cNvSpPr>
              <a:spLocks noChangeAspect="1" noChangeArrowheads="1"/>
            </p:cNvSpPr>
            <p:nvPr/>
          </p:nvSpPr>
          <p:spPr bwMode="auto">
            <a:xfrm>
              <a:off x="1494" y="2299"/>
              <a:ext cx="82" cy="10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84" name="Oval 503"/>
            <p:cNvSpPr>
              <a:spLocks noChangeAspect="1" noChangeArrowheads="1"/>
            </p:cNvSpPr>
            <p:nvPr/>
          </p:nvSpPr>
          <p:spPr bwMode="auto">
            <a:xfrm>
              <a:off x="1997" y="2292"/>
              <a:ext cx="92" cy="84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grpSp>
        <p:nvGrpSpPr>
          <p:cNvPr id="85" name="Group 498"/>
          <p:cNvGrpSpPr>
            <a:grpSpLocks noChangeAspect="1"/>
          </p:cNvGrpSpPr>
          <p:nvPr/>
        </p:nvGrpSpPr>
        <p:grpSpPr bwMode="auto">
          <a:xfrm>
            <a:off x="3563888" y="1988840"/>
            <a:ext cx="391968" cy="483493"/>
            <a:chOff x="1494" y="1847"/>
            <a:chExt cx="734" cy="934"/>
          </a:xfrm>
          <a:solidFill>
            <a:srgbClr val="3366FF"/>
          </a:solidFill>
        </p:grpSpPr>
        <p:sp>
          <p:nvSpPr>
            <p:cNvPr id="86" name="Oval 499"/>
            <p:cNvSpPr>
              <a:spLocks noChangeAspect="1" noChangeArrowheads="1"/>
            </p:cNvSpPr>
            <p:nvPr/>
          </p:nvSpPr>
          <p:spPr bwMode="auto">
            <a:xfrm>
              <a:off x="1683" y="1847"/>
              <a:ext cx="207" cy="225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87" name="Freeform 500"/>
            <p:cNvSpPr>
              <a:spLocks noChangeAspect="1"/>
            </p:cNvSpPr>
            <p:nvPr/>
          </p:nvSpPr>
          <p:spPr bwMode="auto">
            <a:xfrm>
              <a:off x="1506" y="2067"/>
              <a:ext cx="722" cy="714"/>
            </a:xfrm>
            <a:custGeom>
              <a:avLst/>
              <a:gdLst>
                <a:gd name="T0" fmla="*/ 213 w 722"/>
                <a:gd name="T1" fmla="*/ 28 h 714"/>
                <a:gd name="T2" fmla="*/ 171 w 722"/>
                <a:gd name="T3" fmla="*/ 28 h 714"/>
                <a:gd name="T4" fmla="*/ 116 w 722"/>
                <a:gd name="T5" fmla="*/ 64 h 714"/>
                <a:gd name="T6" fmla="*/ 0 w 722"/>
                <a:gd name="T7" fmla="*/ 246 h 714"/>
                <a:gd name="T8" fmla="*/ 5 w 722"/>
                <a:gd name="T9" fmla="*/ 330 h 714"/>
                <a:gd name="T10" fmla="*/ 84 w 722"/>
                <a:gd name="T11" fmla="*/ 394 h 714"/>
                <a:gd name="T12" fmla="*/ 149 w 722"/>
                <a:gd name="T13" fmla="*/ 442 h 714"/>
                <a:gd name="T14" fmla="*/ 228 w 722"/>
                <a:gd name="T15" fmla="*/ 334 h 714"/>
                <a:gd name="T16" fmla="*/ 195 w 722"/>
                <a:gd name="T17" fmla="*/ 307 h 714"/>
                <a:gd name="T18" fmla="*/ 172 w 722"/>
                <a:gd name="T19" fmla="*/ 281 h 714"/>
                <a:gd name="T20" fmla="*/ 225 w 722"/>
                <a:gd name="T21" fmla="*/ 190 h 714"/>
                <a:gd name="T22" fmla="*/ 380 w 722"/>
                <a:gd name="T23" fmla="*/ 306 h 714"/>
                <a:gd name="T24" fmla="*/ 229 w 722"/>
                <a:gd name="T25" fmla="*/ 533 h 714"/>
                <a:gd name="T26" fmla="*/ 81 w 722"/>
                <a:gd name="T27" fmla="*/ 416 h 714"/>
                <a:gd name="T28" fmla="*/ 81 w 722"/>
                <a:gd name="T29" fmla="*/ 557 h 714"/>
                <a:gd name="T30" fmla="*/ 103 w 722"/>
                <a:gd name="T31" fmla="*/ 557 h 714"/>
                <a:gd name="T32" fmla="*/ 103 w 722"/>
                <a:gd name="T33" fmla="*/ 713 h 714"/>
                <a:gd name="T34" fmla="*/ 447 w 722"/>
                <a:gd name="T35" fmla="*/ 713 h 714"/>
                <a:gd name="T36" fmla="*/ 447 w 722"/>
                <a:gd name="T37" fmla="*/ 559 h 714"/>
                <a:gd name="T38" fmla="*/ 473 w 722"/>
                <a:gd name="T39" fmla="*/ 559 h 714"/>
                <a:gd name="T40" fmla="*/ 473 w 722"/>
                <a:gd name="T41" fmla="*/ 270 h 714"/>
                <a:gd name="T42" fmla="*/ 504 w 722"/>
                <a:gd name="T43" fmla="*/ 296 h 714"/>
                <a:gd name="T44" fmla="*/ 570 w 722"/>
                <a:gd name="T45" fmla="*/ 296 h 714"/>
                <a:gd name="T46" fmla="*/ 577 w 722"/>
                <a:gd name="T47" fmla="*/ 285 h 714"/>
                <a:gd name="T48" fmla="*/ 627 w 722"/>
                <a:gd name="T49" fmla="*/ 209 h 714"/>
                <a:gd name="T50" fmla="*/ 721 w 722"/>
                <a:gd name="T51" fmla="*/ 78 h 714"/>
                <a:gd name="T52" fmla="*/ 614 w 722"/>
                <a:gd name="T53" fmla="*/ 0 h 714"/>
                <a:gd name="T54" fmla="*/ 546 w 722"/>
                <a:gd name="T55" fmla="*/ 97 h 714"/>
                <a:gd name="T56" fmla="*/ 529 w 722"/>
                <a:gd name="T57" fmla="*/ 118 h 714"/>
                <a:gd name="T58" fmla="*/ 391 w 722"/>
                <a:gd name="T59" fmla="*/ 28 h 714"/>
                <a:gd name="T60" fmla="*/ 336 w 722"/>
                <a:gd name="T61" fmla="*/ 28 h 714"/>
                <a:gd name="T62" fmla="*/ 301 w 722"/>
                <a:gd name="T63" fmla="*/ 113 h 714"/>
                <a:gd name="T64" fmla="*/ 285 w 722"/>
                <a:gd name="T65" fmla="*/ 80 h 714"/>
                <a:gd name="T66" fmla="*/ 302 w 722"/>
                <a:gd name="T67" fmla="*/ 27 h 714"/>
                <a:gd name="T68" fmla="*/ 253 w 722"/>
                <a:gd name="T69" fmla="*/ 27 h 714"/>
                <a:gd name="T70" fmla="*/ 269 w 722"/>
                <a:gd name="T71" fmla="*/ 81 h 714"/>
                <a:gd name="T72" fmla="*/ 253 w 722"/>
                <a:gd name="T73" fmla="*/ 113 h 714"/>
                <a:gd name="T74" fmla="*/ 213 w 722"/>
                <a:gd name="T75" fmla="*/ 28 h 7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22" h="714">
                  <a:moveTo>
                    <a:pt x="213" y="28"/>
                  </a:moveTo>
                  <a:lnTo>
                    <a:pt x="171" y="28"/>
                  </a:lnTo>
                  <a:lnTo>
                    <a:pt x="116" y="64"/>
                  </a:lnTo>
                  <a:lnTo>
                    <a:pt x="0" y="246"/>
                  </a:lnTo>
                  <a:lnTo>
                    <a:pt x="5" y="330"/>
                  </a:lnTo>
                  <a:lnTo>
                    <a:pt x="84" y="394"/>
                  </a:lnTo>
                  <a:lnTo>
                    <a:pt x="149" y="442"/>
                  </a:lnTo>
                  <a:lnTo>
                    <a:pt x="228" y="334"/>
                  </a:lnTo>
                  <a:lnTo>
                    <a:pt x="195" y="307"/>
                  </a:lnTo>
                  <a:lnTo>
                    <a:pt x="172" y="281"/>
                  </a:lnTo>
                  <a:lnTo>
                    <a:pt x="225" y="190"/>
                  </a:lnTo>
                  <a:lnTo>
                    <a:pt x="380" y="306"/>
                  </a:lnTo>
                  <a:lnTo>
                    <a:pt x="229" y="533"/>
                  </a:lnTo>
                  <a:lnTo>
                    <a:pt x="81" y="416"/>
                  </a:lnTo>
                  <a:lnTo>
                    <a:pt x="81" y="557"/>
                  </a:lnTo>
                  <a:lnTo>
                    <a:pt x="103" y="557"/>
                  </a:lnTo>
                  <a:lnTo>
                    <a:pt x="103" y="713"/>
                  </a:lnTo>
                  <a:lnTo>
                    <a:pt x="447" y="713"/>
                  </a:lnTo>
                  <a:lnTo>
                    <a:pt x="447" y="559"/>
                  </a:lnTo>
                  <a:lnTo>
                    <a:pt x="473" y="559"/>
                  </a:lnTo>
                  <a:lnTo>
                    <a:pt x="473" y="270"/>
                  </a:lnTo>
                  <a:lnTo>
                    <a:pt x="504" y="296"/>
                  </a:lnTo>
                  <a:lnTo>
                    <a:pt x="570" y="296"/>
                  </a:lnTo>
                  <a:lnTo>
                    <a:pt x="577" y="285"/>
                  </a:lnTo>
                  <a:lnTo>
                    <a:pt x="627" y="209"/>
                  </a:lnTo>
                  <a:lnTo>
                    <a:pt x="721" y="78"/>
                  </a:lnTo>
                  <a:lnTo>
                    <a:pt x="614" y="0"/>
                  </a:lnTo>
                  <a:lnTo>
                    <a:pt x="546" y="97"/>
                  </a:lnTo>
                  <a:lnTo>
                    <a:pt x="529" y="118"/>
                  </a:lnTo>
                  <a:lnTo>
                    <a:pt x="391" y="28"/>
                  </a:lnTo>
                  <a:lnTo>
                    <a:pt x="336" y="28"/>
                  </a:lnTo>
                  <a:lnTo>
                    <a:pt x="301" y="113"/>
                  </a:lnTo>
                  <a:lnTo>
                    <a:pt x="285" y="80"/>
                  </a:lnTo>
                  <a:lnTo>
                    <a:pt x="302" y="27"/>
                  </a:lnTo>
                  <a:lnTo>
                    <a:pt x="253" y="27"/>
                  </a:lnTo>
                  <a:lnTo>
                    <a:pt x="269" y="81"/>
                  </a:lnTo>
                  <a:lnTo>
                    <a:pt x="253" y="113"/>
                  </a:lnTo>
                  <a:lnTo>
                    <a:pt x="213" y="2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CH" sz="1200"/>
            </a:p>
          </p:txBody>
        </p:sp>
        <p:sp>
          <p:nvSpPr>
            <p:cNvPr id="88" name="Arc 501"/>
            <p:cNvSpPr>
              <a:spLocks noChangeAspect="1"/>
            </p:cNvSpPr>
            <p:nvPr/>
          </p:nvSpPr>
          <p:spPr bwMode="auto">
            <a:xfrm>
              <a:off x="1621" y="2096"/>
              <a:ext cx="99" cy="85"/>
            </a:xfrm>
            <a:custGeom>
              <a:avLst/>
              <a:gdLst>
                <a:gd name="T0" fmla="*/ 0 w 35922"/>
                <a:gd name="T1" fmla="*/ 0 h 36628"/>
                <a:gd name="T2" fmla="*/ 0 w 35922"/>
                <a:gd name="T3" fmla="*/ 0 h 36628"/>
                <a:gd name="T4" fmla="*/ 0 w 35922"/>
                <a:gd name="T5" fmla="*/ 0 h 366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922" h="36628" fill="none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</a:path>
                <a:path w="35922" h="36628" stroke="0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  <a:lnTo>
                    <a:pt x="21600" y="21600"/>
                  </a:lnTo>
                  <a:lnTo>
                    <a:pt x="6084" y="3662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89" name="Oval 502"/>
            <p:cNvSpPr>
              <a:spLocks noChangeAspect="1" noChangeArrowheads="1"/>
            </p:cNvSpPr>
            <p:nvPr/>
          </p:nvSpPr>
          <p:spPr bwMode="auto">
            <a:xfrm>
              <a:off x="1494" y="2299"/>
              <a:ext cx="82" cy="10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90" name="Oval 503"/>
            <p:cNvSpPr>
              <a:spLocks noChangeAspect="1" noChangeArrowheads="1"/>
            </p:cNvSpPr>
            <p:nvPr/>
          </p:nvSpPr>
          <p:spPr bwMode="auto">
            <a:xfrm>
              <a:off x="1997" y="2292"/>
              <a:ext cx="92" cy="84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sp>
        <p:nvSpPr>
          <p:cNvPr id="91" name="Rechteck 90"/>
          <p:cNvSpPr/>
          <p:nvPr/>
        </p:nvSpPr>
        <p:spPr>
          <a:xfrm>
            <a:off x="4932040" y="2708920"/>
            <a:ext cx="4032448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u="sng" dirty="0" err="1" smtClean="0"/>
              <a:t>cosa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offrire</a:t>
            </a:r>
            <a:endParaRPr lang="en-US" sz="1800" u="sng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Rispetto</a:t>
            </a:r>
            <a:r>
              <a:rPr lang="en-US" b="1" dirty="0" smtClean="0"/>
              <a:t> per </a:t>
            </a:r>
            <a:r>
              <a:rPr lang="en-US" b="1" dirty="0" err="1" smtClean="0"/>
              <a:t>lui</a:t>
            </a:r>
            <a:r>
              <a:rPr lang="en-US" b="1" dirty="0" smtClean="0"/>
              <a:t> e </a:t>
            </a:r>
            <a:r>
              <a:rPr lang="en-US" b="1" dirty="0" err="1" smtClean="0"/>
              <a:t>riconoscenza</a:t>
            </a:r>
            <a:r>
              <a:rPr lang="en-US" b="1" dirty="0" smtClean="0"/>
              <a:t> per </a:t>
            </a:r>
            <a:r>
              <a:rPr lang="en-US" b="1" dirty="0" err="1" smtClean="0"/>
              <a:t>il</a:t>
            </a:r>
            <a:r>
              <a:rPr lang="en-US" b="1" dirty="0" smtClean="0"/>
              <a:t> </a:t>
            </a:r>
            <a:r>
              <a:rPr lang="en-US" b="1" dirty="0" err="1" smtClean="0"/>
              <a:t>suo</a:t>
            </a:r>
            <a:r>
              <a:rPr lang="en-US" b="1" dirty="0" smtClean="0"/>
              <a:t> </a:t>
            </a:r>
            <a:r>
              <a:rPr lang="en-US" b="1" dirty="0" err="1" smtClean="0"/>
              <a:t>impegno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Libertà</a:t>
            </a:r>
            <a:r>
              <a:rPr lang="en-US" b="1" dirty="0" smtClean="0"/>
              <a:t> di </a:t>
            </a:r>
            <a:r>
              <a:rPr lang="en-US" b="1" dirty="0" err="1" smtClean="0"/>
              <a:t>azione</a:t>
            </a:r>
            <a:r>
              <a:rPr lang="en-US" b="1" dirty="0" smtClean="0"/>
              <a:t> </a:t>
            </a:r>
            <a:r>
              <a:rPr lang="en-US" b="1" dirty="0" err="1" smtClean="0"/>
              <a:t>entro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termini </a:t>
            </a:r>
            <a:r>
              <a:rPr lang="en-US" b="1" dirty="0" err="1" smtClean="0"/>
              <a:t>definiti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Possibilità</a:t>
            </a:r>
            <a:r>
              <a:rPr lang="en-US" b="1" dirty="0" smtClean="0"/>
              <a:t> di </a:t>
            </a:r>
            <a:r>
              <a:rPr lang="en-US" b="1" dirty="0" err="1" smtClean="0"/>
              <a:t>assumere</a:t>
            </a:r>
            <a:r>
              <a:rPr lang="en-US" b="1" dirty="0" smtClean="0"/>
              <a:t> </a:t>
            </a:r>
            <a:r>
              <a:rPr lang="en-US" b="1" dirty="0" err="1" smtClean="0"/>
              <a:t>nuove</a:t>
            </a:r>
            <a:r>
              <a:rPr lang="en-US" b="1" dirty="0" smtClean="0"/>
              <a:t> </a:t>
            </a:r>
            <a:r>
              <a:rPr lang="en-US" b="1" dirty="0" err="1" smtClean="0"/>
              <a:t>competenze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/>
              <a:t>Possibilità</a:t>
            </a:r>
            <a:r>
              <a:rPr lang="en-US" b="1" dirty="0"/>
              <a:t> di </a:t>
            </a:r>
            <a:r>
              <a:rPr lang="en-US" b="1" dirty="0" err="1"/>
              <a:t>assumere</a:t>
            </a:r>
            <a:r>
              <a:rPr lang="en-US" b="1" dirty="0"/>
              <a:t> </a:t>
            </a:r>
            <a:r>
              <a:rPr lang="en-US" b="1" dirty="0" err="1" smtClean="0"/>
              <a:t>responsabilità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Essere</a:t>
            </a:r>
            <a:r>
              <a:rPr lang="en-US" b="1" dirty="0" smtClean="0"/>
              <a:t> parte di </a:t>
            </a:r>
            <a:r>
              <a:rPr lang="en-US" b="1" dirty="0" err="1" smtClean="0"/>
              <a:t>certi</a:t>
            </a:r>
            <a:r>
              <a:rPr lang="en-US" b="1" dirty="0" smtClean="0"/>
              <a:t> </a:t>
            </a:r>
            <a:r>
              <a:rPr lang="en-US" b="1" dirty="0" err="1" smtClean="0"/>
              <a:t>processi</a:t>
            </a:r>
            <a:r>
              <a:rPr lang="en-US" b="1" dirty="0" smtClean="0"/>
              <a:t> </a:t>
            </a:r>
            <a:r>
              <a:rPr lang="en-US" b="1" dirty="0" err="1" smtClean="0"/>
              <a:t>decisionali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Essere</a:t>
            </a:r>
            <a:r>
              <a:rPr lang="en-US" b="1" dirty="0" smtClean="0"/>
              <a:t> </a:t>
            </a:r>
            <a:r>
              <a:rPr lang="en-US" b="1" dirty="0" err="1" smtClean="0"/>
              <a:t>informato</a:t>
            </a:r>
            <a:r>
              <a:rPr lang="en-US" b="1" dirty="0" smtClean="0"/>
              <a:t> in </a:t>
            </a:r>
            <a:r>
              <a:rPr lang="en-US" b="1" dirty="0" err="1" smtClean="0"/>
              <a:t>maniera</a:t>
            </a:r>
            <a:r>
              <a:rPr lang="en-US" b="1" dirty="0" smtClean="0"/>
              <a:t> </a:t>
            </a:r>
            <a:r>
              <a:rPr lang="en-US" b="1" dirty="0" err="1" smtClean="0"/>
              <a:t>trasparente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Autonomia</a:t>
            </a:r>
            <a:r>
              <a:rPr lang="en-US" b="1" dirty="0" smtClean="0"/>
              <a:t> e </a:t>
            </a:r>
            <a:r>
              <a:rPr lang="en-US" b="1" dirty="0" err="1" smtClean="0"/>
              <a:t>supporto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Formazione</a:t>
            </a:r>
            <a:r>
              <a:rPr lang="en-US" b="1" dirty="0" smtClean="0"/>
              <a:t> continua</a:t>
            </a:r>
          </a:p>
        </p:txBody>
      </p:sp>
      <p:sp>
        <p:nvSpPr>
          <p:cNvPr id="92" name="Rechteck 91"/>
          <p:cNvSpPr/>
          <p:nvPr/>
        </p:nvSpPr>
        <p:spPr>
          <a:xfrm>
            <a:off x="251520" y="5373216"/>
            <a:ext cx="864096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u="sng" dirty="0" smtClean="0"/>
              <a:t>Nota</a:t>
            </a:r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smtClean="0"/>
              <a:t>Chi </a:t>
            </a:r>
            <a:r>
              <a:rPr lang="en-US" b="1" dirty="0" err="1" smtClean="0"/>
              <a:t>si</a:t>
            </a:r>
            <a:r>
              <a:rPr lang="en-US" b="1" dirty="0" smtClean="0"/>
              <a:t> </a:t>
            </a:r>
            <a:r>
              <a:rPr lang="en-US" b="1" dirty="0" err="1" smtClean="0"/>
              <a:t>impegna</a:t>
            </a:r>
            <a:r>
              <a:rPr lang="en-US" b="1" dirty="0" smtClean="0"/>
              <a:t> </a:t>
            </a:r>
            <a:r>
              <a:rPr lang="en-US" b="1" dirty="0" err="1" smtClean="0"/>
              <a:t>vuole</a:t>
            </a:r>
            <a:r>
              <a:rPr lang="en-US" b="1" dirty="0" smtClean="0"/>
              <a:t> in </a:t>
            </a:r>
            <a:r>
              <a:rPr lang="en-US" b="1" dirty="0" err="1" smtClean="0"/>
              <a:t>primis</a:t>
            </a:r>
            <a:r>
              <a:rPr lang="en-US" b="1" dirty="0" smtClean="0"/>
              <a:t> un </a:t>
            </a:r>
            <a:r>
              <a:rPr lang="en-US" b="1" dirty="0" err="1" smtClean="0"/>
              <a:t>riconoscimento</a:t>
            </a:r>
            <a:r>
              <a:rPr lang="en-US" b="1" dirty="0" smtClean="0"/>
              <a:t> morale</a:t>
            </a:r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smtClean="0"/>
              <a:t>Un </a:t>
            </a:r>
            <a:r>
              <a:rPr lang="en-US" b="1" dirty="0" err="1" smtClean="0"/>
              <a:t>riconoscimento</a:t>
            </a:r>
            <a:r>
              <a:rPr lang="en-US" b="1" dirty="0" smtClean="0"/>
              <a:t> in </a:t>
            </a:r>
            <a:r>
              <a:rPr lang="en-US" b="1" dirty="0" err="1" smtClean="0"/>
              <a:t>natura</a:t>
            </a:r>
            <a:r>
              <a:rPr lang="en-US" b="1" dirty="0" smtClean="0"/>
              <a:t> in un </a:t>
            </a:r>
            <a:r>
              <a:rPr lang="en-US" b="1" dirty="0" err="1" smtClean="0"/>
              <a:t>evento</a:t>
            </a:r>
            <a:r>
              <a:rPr lang="en-US" b="1" dirty="0" smtClean="0"/>
              <a:t> </a:t>
            </a:r>
            <a:r>
              <a:rPr lang="en-US" b="1" dirty="0" err="1" smtClean="0"/>
              <a:t>sociale</a:t>
            </a:r>
            <a:r>
              <a:rPr lang="en-US" b="1" dirty="0" smtClean="0"/>
              <a:t> è un </a:t>
            </a:r>
            <a:r>
              <a:rPr lang="en-US" b="1" dirty="0" err="1" smtClean="0"/>
              <a:t>premio</a:t>
            </a:r>
            <a:r>
              <a:rPr lang="en-US" b="1" dirty="0" smtClean="0"/>
              <a:t> </a:t>
            </a:r>
            <a:r>
              <a:rPr lang="en-US" b="1" dirty="0" err="1" smtClean="0"/>
              <a:t>migliore</a:t>
            </a:r>
            <a:r>
              <a:rPr lang="en-US" b="1" dirty="0" smtClean="0"/>
              <a:t> </a:t>
            </a:r>
            <a:r>
              <a:rPr lang="en-US" b="1" dirty="0" err="1" smtClean="0"/>
              <a:t>che</a:t>
            </a:r>
            <a:r>
              <a:rPr lang="en-US" b="1" dirty="0" smtClean="0"/>
              <a:t> un </a:t>
            </a:r>
            <a:r>
              <a:rPr lang="en-US" b="1" dirty="0" err="1" smtClean="0"/>
              <a:t>indenizzo</a:t>
            </a:r>
            <a:r>
              <a:rPr lang="en-US" b="1" dirty="0" smtClean="0"/>
              <a:t> </a:t>
            </a:r>
          </a:p>
        </p:txBody>
      </p:sp>
      <p:sp>
        <p:nvSpPr>
          <p:cNvPr id="93" name="Bogen 92"/>
          <p:cNvSpPr/>
          <p:nvPr/>
        </p:nvSpPr>
        <p:spPr bwMode="auto">
          <a:xfrm>
            <a:off x="2555776" y="1268760"/>
            <a:ext cx="4032448" cy="1512168"/>
          </a:xfrm>
          <a:prstGeom prst="arc">
            <a:avLst>
              <a:gd name="adj1" fmla="val 20351421"/>
              <a:gd name="adj2" fmla="val 12080064"/>
            </a:avLst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94" name="Gruppieren 93"/>
          <p:cNvGrpSpPr/>
          <p:nvPr/>
        </p:nvGrpSpPr>
        <p:grpSpPr>
          <a:xfrm>
            <a:off x="4067944" y="1412776"/>
            <a:ext cx="936104" cy="864096"/>
            <a:chOff x="-2376772" y="2924944"/>
            <a:chExt cx="3240360" cy="2880320"/>
          </a:xfrm>
        </p:grpSpPr>
        <p:pic>
          <p:nvPicPr>
            <p:cNvPr id="95" name="Picture 2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86592" y="2924944"/>
              <a:ext cx="1260000" cy="12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" name="Richtungspfeil 95"/>
            <p:cNvSpPr/>
            <p:nvPr/>
          </p:nvSpPr>
          <p:spPr bwMode="auto">
            <a:xfrm rot="16200000">
              <a:off x="-1692696" y="3429000"/>
              <a:ext cx="1872208" cy="2880320"/>
            </a:xfrm>
            <a:prstGeom prst="homePlate">
              <a:avLst>
                <a:gd name="adj" fmla="val 4475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7" name="Eingekerbter Richtungspfeil 96"/>
            <p:cNvSpPr/>
            <p:nvPr/>
          </p:nvSpPr>
          <p:spPr bwMode="auto">
            <a:xfrm rot="16200000">
              <a:off x="-1296652" y="2733428"/>
              <a:ext cx="1080120" cy="3240360"/>
            </a:xfrm>
            <a:prstGeom prst="chevron">
              <a:avLst>
                <a:gd name="adj" fmla="val 879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8" name="Textfeld 97"/>
          <p:cNvSpPr txBox="1"/>
          <p:nvPr/>
        </p:nvSpPr>
        <p:spPr>
          <a:xfrm>
            <a:off x="4067944" y="184482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CH" sz="2000" b="1" dirty="0" smtClean="0">
                <a:solidFill>
                  <a:schemeClr val="accent2">
                    <a:lumMod val="75000"/>
                  </a:schemeClr>
                </a:solidFill>
              </a:rPr>
              <a:t>CGT</a:t>
            </a:r>
            <a:endParaRPr lang="it-CH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121" name="Group 539"/>
          <p:cNvGrpSpPr>
            <a:grpSpLocks noChangeAspect="1"/>
          </p:cNvGrpSpPr>
          <p:nvPr/>
        </p:nvGrpSpPr>
        <p:grpSpPr bwMode="auto">
          <a:xfrm>
            <a:off x="5364088" y="1556792"/>
            <a:ext cx="230188" cy="431800"/>
            <a:chOff x="1445" y="2433"/>
            <a:chExt cx="337" cy="655"/>
          </a:xfrm>
          <a:solidFill>
            <a:srgbClr val="3366FF"/>
          </a:solidFill>
        </p:grpSpPr>
        <p:grpSp>
          <p:nvGrpSpPr>
            <p:cNvPr id="122" name="Group 540"/>
            <p:cNvGrpSpPr>
              <a:grpSpLocks noChangeAspect="1"/>
            </p:cNvGrpSpPr>
            <p:nvPr/>
          </p:nvGrpSpPr>
          <p:grpSpPr bwMode="auto">
            <a:xfrm>
              <a:off x="1445" y="2682"/>
              <a:ext cx="337" cy="406"/>
              <a:chOff x="1445" y="2682"/>
              <a:chExt cx="337" cy="406"/>
            </a:xfrm>
            <a:grpFill/>
          </p:grpSpPr>
          <p:sp>
            <p:nvSpPr>
              <p:cNvPr id="124" name="Rectangle 541"/>
              <p:cNvSpPr>
                <a:spLocks noChangeAspect="1" noChangeArrowheads="1"/>
              </p:cNvSpPr>
              <p:nvPr/>
            </p:nvSpPr>
            <p:spPr bwMode="auto">
              <a:xfrm>
                <a:off x="1502" y="2682"/>
                <a:ext cx="222" cy="11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25" name="Rectangle 542"/>
              <p:cNvSpPr>
                <a:spLocks noChangeAspect="1" noChangeArrowheads="1"/>
              </p:cNvSpPr>
              <p:nvPr/>
            </p:nvSpPr>
            <p:spPr bwMode="auto">
              <a:xfrm>
                <a:off x="1445" y="2757"/>
                <a:ext cx="337" cy="3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26" name="Oval 543"/>
              <p:cNvSpPr>
                <a:spLocks noChangeAspect="1" noChangeArrowheads="1"/>
              </p:cNvSpPr>
              <p:nvPr/>
            </p:nvSpPr>
            <p:spPr bwMode="auto">
              <a:xfrm>
                <a:off x="1445" y="2682"/>
                <a:ext cx="121" cy="152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27" name="Oval 544"/>
              <p:cNvSpPr>
                <a:spLocks noChangeAspect="1" noChangeArrowheads="1"/>
              </p:cNvSpPr>
              <p:nvPr/>
            </p:nvSpPr>
            <p:spPr bwMode="auto">
              <a:xfrm>
                <a:off x="1658" y="2682"/>
                <a:ext cx="122" cy="146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</p:grpSp>
        <p:sp>
          <p:nvSpPr>
            <p:cNvPr id="123" name="Oval 545"/>
            <p:cNvSpPr>
              <a:spLocks noChangeAspect="1" noChangeArrowheads="1"/>
            </p:cNvSpPr>
            <p:nvPr/>
          </p:nvSpPr>
          <p:spPr bwMode="auto">
            <a:xfrm>
              <a:off x="1511" y="2433"/>
              <a:ext cx="207" cy="2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grpSp>
        <p:nvGrpSpPr>
          <p:cNvPr id="128" name="Group 539"/>
          <p:cNvGrpSpPr>
            <a:grpSpLocks noChangeAspect="1"/>
          </p:cNvGrpSpPr>
          <p:nvPr/>
        </p:nvGrpSpPr>
        <p:grpSpPr bwMode="auto">
          <a:xfrm>
            <a:off x="5652120" y="1772816"/>
            <a:ext cx="230188" cy="431800"/>
            <a:chOff x="1445" y="2433"/>
            <a:chExt cx="337" cy="655"/>
          </a:xfrm>
          <a:solidFill>
            <a:srgbClr val="3366FF"/>
          </a:solidFill>
        </p:grpSpPr>
        <p:grpSp>
          <p:nvGrpSpPr>
            <p:cNvPr id="129" name="Group 540"/>
            <p:cNvGrpSpPr>
              <a:grpSpLocks noChangeAspect="1"/>
            </p:cNvGrpSpPr>
            <p:nvPr/>
          </p:nvGrpSpPr>
          <p:grpSpPr bwMode="auto">
            <a:xfrm>
              <a:off x="1445" y="2682"/>
              <a:ext cx="337" cy="406"/>
              <a:chOff x="1445" y="2682"/>
              <a:chExt cx="337" cy="406"/>
            </a:xfrm>
            <a:grpFill/>
          </p:grpSpPr>
          <p:sp>
            <p:nvSpPr>
              <p:cNvPr id="131" name="Rectangle 541"/>
              <p:cNvSpPr>
                <a:spLocks noChangeAspect="1" noChangeArrowheads="1"/>
              </p:cNvSpPr>
              <p:nvPr/>
            </p:nvSpPr>
            <p:spPr bwMode="auto">
              <a:xfrm>
                <a:off x="1502" y="2682"/>
                <a:ext cx="222" cy="11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32" name="Rectangle 542"/>
              <p:cNvSpPr>
                <a:spLocks noChangeAspect="1" noChangeArrowheads="1"/>
              </p:cNvSpPr>
              <p:nvPr/>
            </p:nvSpPr>
            <p:spPr bwMode="auto">
              <a:xfrm>
                <a:off x="1445" y="2757"/>
                <a:ext cx="337" cy="3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33" name="Oval 543"/>
              <p:cNvSpPr>
                <a:spLocks noChangeAspect="1" noChangeArrowheads="1"/>
              </p:cNvSpPr>
              <p:nvPr/>
            </p:nvSpPr>
            <p:spPr bwMode="auto">
              <a:xfrm>
                <a:off x="1445" y="2682"/>
                <a:ext cx="121" cy="152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34" name="Oval 544"/>
              <p:cNvSpPr>
                <a:spLocks noChangeAspect="1" noChangeArrowheads="1"/>
              </p:cNvSpPr>
              <p:nvPr/>
            </p:nvSpPr>
            <p:spPr bwMode="auto">
              <a:xfrm>
                <a:off x="1658" y="2682"/>
                <a:ext cx="122" cy="146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</p:grpSp>
        <p:sp>
          <p:nvSpPr>
            <p:cNvPr id="130" name="Oval 545"/>
            <p:cNvSpPr>
              <a:spLocks noChangeAspect="1" noChangeArrowheads="1"/>
            </p:cNvSpPr>
            <p:nvPr/>
          </p:nvSpPr>
          <p:spPr bwMode="auto">
            <a:xfrm>
              <a:off x="1511" y="2433"/>
              <a:ext cx="207" cy="2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grpSp>
        <p:nvGrpSpPr>
          <p:cNvPr id="135" name="Group 539"/>
          <p:cNvGrpSpPr>
            <a:grpSpLocks noChangeAspect="1"/>
          </p:cNvGrpSpPr>
          <p:nvPr/>
        </p:nvGrpSpPr>
        <p:grpSpPr bwMode="auto">
          <a:xfrm>
            <a:off x="5292080" y="2060848"/>
            <a:ext cx="230188" cy="431800"/>
            <a:chOff x="1445" y="2433"/>
            <a:chExt cx="337" cy="655"/>
          </a:xfrm>
          <a:solidFill>
            <a:srgbClr val="3366FF"/>
          </a:solidFill>
        </p:grpSpPr>
        <p:grpSp>
          <p:nvGrpSpPr>
            <p:cNvPr id="136" name="Group 540"/>
            <p:cNvGrpSpPr>
              <a:grpSpLocks noChangeAspect="1"/>
            </p:cNvGrpSpPr>
            <p:nvPr/>
          </p:nvGrpSpPr>
          <p:grpSpPr bwMode="auto">
            <a:xfrm>
              <a:off x="1445" y="2682"/>
              <a:ext cx="337" cy="406"/>
              <a:chOff x="1445" y="2682"/>
              <a:chExt cx="337" cy="406"/>
            </a:xfrm>
            <a:grpFill/>
          </p:grpSpPr>
          <p:sp>
            <p:nvSpPr>
              <p:cNvPr id="138" name="Rectangle 541"/>
              <p:cNvSpPr>
                <a:spLocks noChangeAspect="1" noChangeArrowheads="1"/>
              </p:cNvSpPr>
              <p:nvPr/>
            </p:nvSpPr>
            <p:spPr bwMode="auto">
              <a:xfrm>
                <a:off x="1502" y="2682"/>
                <a:ext cx="222" cy="11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39" name="Rectangle 542"/>
              <p:cNvSpPr>
                <a:spLocks noChangeAspect="1" noChangeArrowheads="1"/>
              </p:cNvSpPr>
              <p:nvPr/>
            </p:nvSpPr>
            <p:spPr bwMode="auto">
              <a:xfrm>
                <a:off x="1445" y="2757"/>
                <a:ext cx="337" cy="3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40" name="Oval 543"/>
              <p:cNvSpPr>
                <a:spLocks noChangeAspect="1" noChangeArrowheads="1"/>
              </p:cNvSpPr>
              <p:nvPr/>
            </p:nvSpPr>
            <p:spPr bwMode="auto">
              <a:xfrm>
                <a:off x="1445" y="2682"/>
                <a:ext cx="121" cy="152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41" name="Oval 544"/>
              <p:cNvSpPr>
                <a:spLocks noChangeAspect="1" noChangeArrowheads="1"/>
              </p:cNvSpPr>
              <p:nvPr/>
            </p:nvSpPr>
            <p:spPr bwMode="auto">
              <a:xfrm>
                <a:off x="1658" y="2682"/>
                <a:ext cx="122" cy="146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</p:grpSp>
        <p:sp>
          <p:nvSpPr>
            <p:cNvPr id="137" name="Oval 545"/>
            <p:cNvSpPr>
              <a:spLocks noChangeAspect="1" noChangeArrowheads="1"/>
            </p:cNvSpPr>
            <p:nvPr/>
          </p:nvSpPr>
          <p:spPr bwMode="auto">
            <a:xfrm>
              <a:off x="1511" y="2433"/>
              <a:ext cx="207" cy="2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grpSp>
        <p:nvGrpSpPr>
          <p:cNvPr id="142" name="Group 539"/>
          <p:cNvGrpSpPr>
            <a:grpSpLocks noChangeAspect="1"/>
          </p:cNvGrpSpPr>
          <p:nvPr/>
        </p:nvGrpSpPr>
        <p:grpSpPr bwMode="auto">
          <a:xfrm>
            <a:off x="6012160" y="1628800"/>
            <a:ext cx="230188" cy="431800"/>
            <a:chOff x="1445" y="2433"/>
            <a:chExt cx="337" cy="655"/>
          </a:xfrm>
          <a:solidFill>
            <a:srgbClr val="3366FF"/>
          </a:solidFill>
        </p:grpSpPr>
        <p:grpSp>
          <p:nvGrpSpPr>
            <p:cNvPr id="143" name="Group 540"/>
            <p:cNvGrpSpPr>
              <a:grpSpLocks noChangeAspect="1"/>
            </p:cNvGrpSpPr>
            <p:nvPr/>
          </p:nvGrpSpPr>
          <p:grpSpPr bwMode="auto">
            <a:xfrm>
              <a:off x="1445" y="2682"/>
              <a:ext cx="337" cy="406"/>
              <a:chOff x="1445" y="2682"/>
              <a:chExt cx="337" cy="406"/>
            </a:xfrm>
            <a:grpFill/>
          </p:grpSpPr>
          <p:sp>
            <p:nvSpPr>
              <p:cNvPr id="145" name="Rectangle 541"/>
              <p:cNvSpPr>
                <a:spLocks noChangeAspect="1" noChangeArrowheads="1"/>
              </p:cNvSpPr>
              <p:nvPr/>
            </p:nvSpPr>
            <p:spPr bwMode="auto">
              <a:xfrm>
                <a:off x="1502" y="2682"/>
                <a:ext cx="222" cy="11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46" name="Rectangle 542"/>
              <p:cNvSpPr>
                <a:spLocks noChangeAspect="1" noChangeArrowheads="1"/>
              </p:cNvSpPr>
              <p:nvPr/>
            </p:nvSpPr>
            <p:spPr bwMode="auto">
              <a:xfrm>
                <a:off x="1445" y="2757"/>
                <a:ext cx="337" cy="3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47" name="Oval 543"/>
              <p:cNvSpPr>
                <a:spLocks noChangeAspect="1" noChangeArrowheads="1"/>
              </p:cNvSpPr>
              <p:nvPr/>
            </p:nvSpPr>
            <p:spPr bwMode="auto">
              <a:xfrm>
                <a:off x="1445" y="2682"/>
                <a:ext cx="121" cy="152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48" name="Oval 544"/>
              <p:cNvSpPr>
                <a:spLocks noChangeAspect="1" noChangeArrowheads="1"/>
              </p:cNvSpPr>
              <p:nvPr/>
            </p:nvSpPr>
            <p:spPr bwMode="auto">
              <a:xfrm>
                <a:off x="1658" y="2682"/>
                <a:ext cx="122" cy="146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</p:grpSp>
        <p:sp>
          <p:nvSpPr>
            <p:cNvPr id="144" name="Oval 545"/>
            <p:cNvSpPr>
              <a:spLocks noChangeAspect="1" noChangeArrowheads="1"/>
            </p:cNvSpPr>
            <p:nvPr/>
          </p:nvSpPr>
          <p:spPr bwMode="auto">
            <a:xfrm>
              <a:off x="1511" y="2433"/>
              <a:ext cx="207" cy="2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</p:spTree>
    <p:extLst>
      <p:ext uri="{BB962C8B-B14F-4D97-AF65-F5344CB8AC3E}">
        <p14:creationId xmlns:p14="http://schemas.microsoft.com/office/powerpoint/2010/main" val="217910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44624"/>
            <a:ext cx="7620000" cy="114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CH" kern="1200" dirty="0"/>
              <a:t>Creare e fidelizzare il </a:t>
            </a:r>
            <a:r>
              <a:rPr lang="it-CH" kern="1200" dirty="0" smtClean="0"/>
              <a:t>team-funzionari</a:t>
            </a:r>
            <a:endParaRPr lang="it-CH" kern="1200" dirty="0"/>
          </a:p>
        </p:txBody>
      </p:sp>
      <p:grpSp>
        <p:nvGrpSpPr>
          <p:cNvPr id="26" name="Group 498"/>
          <p:cNvGrpSpPr>
            <a:grpSpLocks noChangeAspect="1"/>
          </p:cNvGrpSpPr>
          <p:nvPr/>
        </p:nvGrpSpPr>
        <p:grpSpPr bwMode="auto">
          <a:xfrm>
            <a:off x="2915816" y="1988840"/>
            <a:ext cx="391968" cy="483493"/>
            <a:chOff x="1494" y="1847"/>
            <a:chExt cx="734" cy="934"/>
          </a:xfrm>
          <a:solidFill>
            <a:srgbClr val="3366FF"/>
          </a:solidFill>
        </p:grpSpPr>
        <p:sp>
          <p:nvSpPr>
            <p:cNvPr id="72" name="Oval 499"/>
            <p:cNvSpPr>
              <a:spLocks noChangeAspect="1" noChangeArrowheads="1"/>
            </p:cNvSpPr>
            <p:nvPr/>
          </p:nvSpPr>
          <p:spPr bwMode="auto">
            <a:xfrm>
              <a:off x="1683" y="1847"/>
              <a:ext cx="207" cy="225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73" name="Freeform 500"/>
            <p:cNvSpPr>
              <a:spLocks noChangeAspect="1"/>
            </p:cNvSpPr>
            <p:nvPr/>
          </p:nvSpPr>
          <p:spPr bwMode="auto">
            <a:xfrm>
              <a:off x="1506" y="2067"/>
              <a:ext cx="722" cy="714"/>
            </a:xfrm>
            <a:custGeom>
              <a:avLst/>
              <a:gdLst>
                <a:gd name="T0" fmla="*/ 213 w 722"/>
                <a:gd name="T1" fmla="*/ 28 h 714"/>
                <a:gd name="T2" fmla="*/ 171 w 722"/>
                <a:gd name="T3" fmla="*/ 28 h 714"/>
                <a:gd name="T4" fmla="*/ 116 w 722"/>
                <a:gd name="T5" fmla="*/ 64 h 714"/>
                <a:gd name="T6" fmla="*/ 0 w 722"/>
                <a:gd name="T7" fmla="*/ 246 h 714"/>
                <a:gd name="T8" fmla="*/ 5 w 722"/>
                <a:gd name="T9" fmla="*/ 330 h 714"/>
                <a:gd name="T10" fmla="*/ 84 w 722"/>
                <a:gd name="T11" fmla="*/ 394 h 714"/>
                <a:gd name="T12" fmla="*/ 149 w 722"/>
                <a:gd name="T13" fmla="*/ 442 h 714"/>
                <a:gd name="T14" fmla="*/ 228 w 722"/>
                <a:gd name="T15" fmla="*/ 334 h 714"/>
                <a:gd name="T16" fmla="*/ 195 w 722"/>
                <a:gd name="T17" fmla="*/ 307 h 714"/>
                <a:gd name="T18" fmla="*/ 172 w 722"/>
                <a:gd name="T19" fmla="*/ 281 h 714"/>
                <a:gd name="T20" fmla="*/ 225 w 722"/>
                <a:gd name="T21" fmla="*/ 190 h 714"/>
                <a:gd name="T22" fmla="*/ 380 w 722"/>
                <a:gd name="T23" fmla="*/ 306 h 714"/>
                <a:gd name="T24" fmla="*/ 229 w 722"/>
                <a:gd name="T25" fmla="*/ 533 h 714"/>
                <a:gd name="T26" fmla="*/ 81 w 722"/>
                <a:gd name="T27" fmla="*/ 416 h 714"/>
                <a:gd name="T28" fmla="*/ 81 w 722"/>
                <a:gd name="T29" fmla="*/ 557 h 714"/>
                <a:gd name="T30" fmla="*/ 103 w 722"/>
                <a:gd name="T31" fmla="*/ 557 h 714"/>
                <a:gd name="T32" fmla="*/ 103 w 722"/>
                <a:gd name="T33" fmla="*/ 713 h 714"/>
                <a:gd name="T34" fmla="*/ 447 w 722"/>
                <a:gd name="T35" fmla="*/ 713 h 714"/>
                <a:gd name="T36" fmla="*/ 447 w 722"/>
                <a:gd name="T37" fmla="*/ 559 h 714"/>
                <a:gd name="T38" fmla="*/ 473 w 722"/>
                <a:gd name="T39" fmla="*/ 559 h 714"/>
                <a:gd name="T40" fmla="*/ 473 w 722"/>
                <a:gd name="T41" fmla="*/ 270 h 714"/>
                <a:gd name="T42" fmla="*/ 504 w 722"/>
                <a:gd name="T43" fmla="*/ 296 h 714"/>
                <a:gd name="T44" fmla="*/ 570 w 722"/>
                <a:gd name="T45" fmla="*/ 296 h 714"/>
                <a:gd name="T46" fmla="*/ 577 w 722"/>
                <a:gd name="T47" fmla="*/ 285 h 714"/>
                <a:gd name="T48" fmla="*/ 627 w 722"/>
                <a:gd name="T49" fmla="*/ 209 h 714"/>
                <a:gd name="T50" fmla="*/ 721 w 722"/>
                <a:gd name="T51" fmla="*/ 78 h 714"/>
                <a:gd name="T52" fmla="*/ 614 w 722"/>
                <a:gd name="T53" fmla="*/ 0 h 714"/>
                <a:gd name="T54" fmla="*/ 546 w 722"/>
                <a:gd name="T55" fmla="*/ 97 h 714"/>
                <a:gd name="T56" fmla="*/ 529 w 722"/>
                <a:gd name="T57" fmla="*/ 118 h 714"/>
                <a:gd name="T58" fmla="*/ 391 w 722"/>
                <a:gd name="T59" fmla="*/ 28 h 714"/>
                <a:gd name="T60" fmla="*/ 336 w 722"/>
                <a:gd name="T61" fmla="*/ 28 h 714"/>
                <a:gd name="T62" fmla="*/ 301 w 722"/>
                <a:gd name="T63" fmla="*/ 113 h 714"/>
                <a:gd name="T64" fmla="*/ 285 w 722"/>
                <a:gd name="T65" fmla="*/ 80 h 714"/>
                <a:gd name="T66" fmla="*/ 302 w 722"/>
                <a:gd name="T67" fmla="*/ 27 h 714"/>
                <a:gd name="T68" fmla="*/ 253 w 722"/>
                <a:gd name="T69" fmla="*/ 27 h 714"/>
                <a:gd name="T70" fmla="*/ 269 w 722"/>
                <a:gd name="T71" fmla="*/ 81 h 714"/>
                <a:gd name="T72" fmla="*/ 253 w 722"/>
                <a:gd name="T73" fmla="*/ 113 h 714"/>
                <a:gd name="T74" fmla="*/ 213 w 722"/>
                <a:gd name="T75" fmla="*/ 28 h 7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22" h="714">
                  <a:moveTo>
                    <a:pt x="213" y="28"/>
                  </a:moveTo>
                  <a:lnTo>
                    <a:pt x="171" y="28"/>
                  </a:lnTo>
                  <a:lnTo>
                    <a:pt x="116" y="64"/>
                  </a:lnTo>
                  <a:lnTo>
                    <a:pt x="0" y="246"/>
                  </a:lnTo>
                  <a:lnTo>
                    <a:pt x="5" y="330"/>
                  </a:lnTo>
                  <a:lnTo>
                    <a:pt x="84" y="394"/>
                  </a:lnTo>
                  <a:lnTo>
                    <a:pt x="149" y="442"/>
                  </a:lnTo>
                  <a:lnTo>
                    <a:pt x="228" y="334"/>
                  </a:lnTo>
                  <a:lnTo>
                    <a:pt x="195" y="307"/>
                  </a:lnTo>
                  <a:lnTo>
                    <a:pt x="172" y="281"/>
                  </a:lnTo>
                  <a:lnTo>
                    <a:pt x="225" y="190"/>
                  </a:lnTo>
                  <a:lnTo>
                    <a:pt x="380" y="306"/>
                  </a:lnTo>
                  <a:lnTo>
                    <a:pt x="229" y="533"/>
                  </a:lnTo>
                  <a:lnTo>
                    <a:pt x="81" y="416"/>
                  </a:lnTo>
                  <a:lnTo>
                    <a:pt x="81" y="557"/>
                  </a:lnTo>
                  <a:lnTo>
                    <a:pt x="103" y="557"/>
                  </a:lnTo>
                  <a:lnTo>
                    <a:pt x="103" y="713"/>
                  </a:lnTo>
                  <a:lnTo>
                    <a:pt x="447" y="713"/>
                  </a:lnTo>
                  <a:lnTo>
                    <a:pt x="447" y="559"/>
                  </a:lnTo>
                  <a:lnTo>
                    <a:pt x="473" y="559"/>
                  </a:lnTo>
                  <a:lnTo>
                    <a:pt x="473" y="270"/>
                  </a:lnTo>
                  <a:lnTo>
                    <a:pt x="504" y="296"/>
                  </a:lnTo>
                  <a:lnTo>
                    <a:pt x="570" y="296"/>
                  </a:lnTo>
                  <a:lnTo>
                    <a:pt x="577" y="285"/>
                  </a:lnTo>
                  <a:lnTo>
                    <a:pt x="627" y="209"/>
                  </a:lnTo>
                  <a:lnTo>
                    <a:pt x="721" y="78"/>
                  </a:lnTo>
                  <a:lnTo>
                    <a:pt x="614" y="0"/>
                  </a:lnTo>
                  <a:lnTo>
                    <a:pt x="546" y="97"/>
                  </a:lnTo>
                  <a:lnTo>
                    <a:pt x="529" y="118"/>
                  </a:lnTo>
                  <a:lnTo>
                    <a:pt x="391" y="28"/>
                  </a:lnTo>
                  <a:lnTo>
                    <a:pt x="336" y="28"/>
                  </a:lnTo>
                  <a:lnTo>
                    <a:pt x="301" y="113"/>
                  </a:lnTo>
                  <a:lnTo>
                    <a:pt x="285" y="80"/>
                  </a:lnTo>
                  <a:lnTo>
                    <a:pt x="302" y="27"/>
                  </a:lnTo>
                  <a:lnTo>
                    <a:pt x="253" y="27"/>
                  </a:lnTo>
                  <a:lnTo>
                    <a:pt x="269" y="81"/>
                  </a:lnTo>
                  <a:lnTo>
                    <a:pt x="253" y="113"/>
                  </a:lnTo>
                  <a:lnTo>
                    <a:pt x="213" y="2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CH" sz="1200"/>
            </a:p>
          </p:txBody>
        </p:sp>
        <p:sp>
          <p:nvSpPr>
            <p:cNvPr id="74" name="Arc 501"/>
            <p:cNvSpPr>
              <a:spLocks noChangeAspect="1"/>
            </p:cNvSpPr>
            <p:nvPr/>
          </p:nvSpPr>
          <p:spPr bwMode="auto">
            <a:xfrm>
              <a:off x="1621" y="2096"/>
              <a:ext cx="99" cy="85"/>
            </a:xfrm>
            <a:custGeom>
              <a:avLst/>
              <a:gdLst>
                <a:gd name="T0" fmla="*/ 0 w 35922"/>
                <a:gd name="T1" fmla="*/ 0 h 36628"/>
                <a:gd name="T2" fmla="*/ 0 w 35922"/>
                <a:gd name="T3" fmla="*/ 0 h 36628"/>
                <a:gd name="T4" fmla="*/ 0 w 35922"/>
                <a:gd name="T5" fmla="*/ 0 h 366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922" h="36628" fill="none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</a:path>
                <a:path w="35922" h="36628" stroke="0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  <a:lnTo>
                    <a:pt x="21600" y="21600"/>
                  </a:lnTo>
                  <a:lnTo>
                    <a:pt x="6084" y="3662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75" name="Oval 502"/>
            <p:cNvSpPr>
              <a:spLocks noChangeAspect="1" noChangeArrowheads="1"/>
            </p:cNvSpPr>
            <p:nvPr/>
          </p:nvSpPr>
          <p:spPr bwMode="auto">
            <a:xfrm>
              <a:off x="1494" y="2299"/>
              <a:ext cx="82" cy="10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76" name="Oval 503"/>
            <p:cNvSpPr>
              <a:spLocks noChangeAspect="1" noChangeArrowheads="1"/>
            </p:cNvSpPr>
            <p:nvPr/>
          </p:nvSpPr>
          <p:spPr bwMode="auto">
            <a:xfrm>
              <a:off x="1997" y="2292"/>
              <a:ext cx="92" cy="84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sp>
        <p:nvSpPr>
          <p:cNvPr id="5" name="Freihandform 4"/>
          <p:cNvSpPr/>
          <p:nvPr/>
        </p:nvSpPr>
        <p:spPr bwMode="auto">
          <a:xfrm>
            <a:off x="3923928" y="2420888"/>
            <a:ext cx="1296144" cy="216024"/>
          </a:xfrm>
          <a:custGeom>
            <a:avLst/>
            <a:gdLst>
              <a:gd name="connsiteX0" fmla="*/ 0 w 1330960"/>
              <a:gd name="connsiteY0" fmla="*/ 396240 h 397217"/>
              <a:gd name="connsiteX1" fmla="*/ 853440 w 1330960"/>
              <a:gd name="connsiteY1" fmla="*/ 335280 h 397217"/>
              <a:gd name="connsiteX2" fmla="*/ 1330960 w 1330960"/>
              <a:gd name="connsiteY2" fmla="*/ 0 h 397217"/>
              <a:gd name="connsiteX0" fmla="*/ 0 w 1443635"/>
              <a:gd name="connsiteY0" fmla="*/ 0 h 373519"/>
              <a:gd name="connsiteX1" fmla="*/ 966115 w 1443635"/>
              <a:gd name="connsiteY1" fmla="*/ 373377 h 373519"/>
              <a:gd name="connsiteX2" fmla="*/ 1443635 w 1443635"/>
              <a:gd name="connsiteY2" fmla="*/ 38097 h 373519"/>
              <a:gd name="connsiteX0" fmla="*/ 0 w 1443635"/>
              <a:gd name="connsiteY0" fmla="*/ 0 h 38097"/>
              <a:gd name="connsiteX1" fmla="*/ 1443635 w 1443635"/>
              <a:gd name="connsiteY1" fmla="*/ 38097 h 38097"/>
              <a:gd name="connsiteX0" fmla="*/ 0 w 1443635"/>
              <a:gd name="connsiteY0" fmla="*/ 0 h 211526"/>
              <a:gd name="connsiteX1" fmla="*/ 1443635 w 1443635"/>
              <a:gd name="connsiteY1" fmla="*/ 38097 h 211526"/>
              <a:gd name="connsiteX0" fmla="*/ 0 w 1443635"/>
              <a:gd name="connsiteY0" fmla="*/ 0 h 340165"/>
              <a:gd name="connsiteX1" fmla="*/ 1443635 w 1443635"/>
              <a:gd name="connsiteY1" fmla="*/ 38097 h 340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43635" h="340165">
                <a:moveTo>
                  <a:pt x="0" y="0"/>
                </a:moveTo>
                <a:cubicBezTo>
                  <a:pt x="458677" y="459442"/>
                  <a:pt x="954911" y="434912"/>
                  <a:pt x="1443635" y="38097"/>
                </a:cubicBezTo>
              </a:path>
            </a:pathLst>
          </a:cu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78" name="Rechteck 77"/>
          <p:cNvSpPr/>
          <p:nvPr/>
        </p:nvSpPr>
        <p:spPr>
          <a:xfrm>
            <a:off x="251520" y="2780928"/>
            <a:ext cx="424847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u="sng" dirty="0" err="1" smtClean="0"/>
              <a:t>Motivazioni</a:t>
            </a:r>
            <a:r>
              <a:rPr lang="en-US" sz="1800" u="sng" dirty="0" smtClean="0"/>
              <a:t> da parte del </a:t>
            </a:r>
            <a:r>
              <a:rPr lang="en-US" sz="1800" u="sng" dirty="0" err="1" smtClean="0"/>
              <a:t>monitore</a:t>
            </a:r>
            <a:endParaRPr lang="en-US" sz="1800" u="sng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smtClean="0"/>
              <a:t>Dare un </a:t>
            </a:r>
            <a:r>
              <a:rPr lang="en-US" b="1" dirty="0" err="1" smtClean="0"/>
              <a:t>maggior</a:t>
            </a:r>
            <a:r>
              <a:rPr lang="en-US" b="1" dirty="0" smtClean="0"/>
              <a:t> </a:t>
            </a:r>
            <a:r>
              <a:rPr lang="en-US" b="1" dirty="0" err="1" smtClean="0"/>
              <a:t>contributo</a:t>
            </a:r>
            <a:r>
              <a:rPr lang="en-US" b="1" dirty="0" smtClean="0"/>
              <a:t> </a:t>
            </a:r>
            <a:r>
              <a:rPr lang="en-US" b="1" dirty="0" err="1" smtClean="0"/>
              <a:t>all’attività</a:t>
            </a:r>
            <a:r>
              <a:rPr lang="en-US" b="1" dirty="0" smtClean="0"/>
              <a:t> del </a:t>
            </a:r>
            <a:r>
              <a:rPr lang="en-US" b="1" dirty="0" err="1" smtClean="0"/>
              <a:t>sodalizio</a:t>
            </a:r>
            <a:endParaRPr lang="en-US" b="1" dirty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Implementare</a:t>
            </a:r>
            <a:r>
              <a:rPr lang="en-US" b="1" dirty="0" smtClean="0"/>
              <a:t> </a:t>
            </a:r>
            <a:r>
              <a:rPr lang="en-US" b="1" dirty="0" err="1" smtClean="0"/>
              <a:t>delle</a:t>
            </a:r>
            <a:r>
              <a:rPr lang="en-US" b="1" dirty="0" smtClean="0"/>
              <a:t> </a:t>
            </a:r>
            <a:r>
              <a:rPr lang="en-US" b="1" dirty="0" err="1" smtClean="0"/>
              <a:t>idee</a:t>
            </a:r>
            <a:r>
              <a:rPr lang="en-US" b="1" dirty="0" smtClean="0"/>
              <a:t> o un </a:t>
            </a:r>
            <a:r>
              <a:rPr lang="en-US" b="1" dirty="0" err="1" smtClean="0"/>
              <a:t>progetto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Assumere</a:t>
            </a:r>
            <a:r>
              <a:rPr lang="en-US" b="1" dirty="0" smtClean="0"/>
              <a:t> </a:t>
            </a:r>
            <a:r>
              <a:rPr lang="en-US" b="1" dirty="0" err="1" smtClean="0"/>
              <a:t>maggiori</a:t>
            </a:r>
            <a:r>
              <a:rPr lang="en-US" b="1" dirty="0" smtClean="0"/>
              <a:t> </a:t>
            </a:r>
            <a:r>
              <a:rPr lang="en-US" b="1" dirty="0" err="1" smtClean="0"/>
              <a:t>responsabilità</a:t>
            </a:r>
            <a:endParaRPr lang="en-US" b="1" dirty="0" smtClean="0"/>
          </a:p>
        </p:txBody>
      </p:sp>
      <p:grpSp>
        <p:nvGrpSpPr>
          <p:cNvPr id="79" name="Group 498"/>
          <p:cNvGrpSpPr>
            <a:grpSpLocks noChangeAspect="1"/>
          </p:cNvGrpSpPr>
          <p:nvPr/>
        </p:nvGrpSpPr>
        <p:grpSpPr bwMode="auto">
          <a:xfrm>
            <a:off x="3275856" y="1556792"/>
            <a:ext cx="391968" cy="483493"/>
            <a:chOff x="1494" y="1847"/>
            <a:chExt cx="734" cy="934"/>
          </a:xfrm>
          <a:solidFill>
            <a:srgbClr val="3366FF"/>
          </a:solidFill>
        </p:grpSpPr>
        <p:sp>
          <p:nvSpPr>
            <p:cNvPr id="80" name="Oval 499"/>
            <p:cNvSpPr>
              <a:spLocks noChangeAspect="1" noChangeArrowheads="1"/>
            </p:cNvSpPr>
            <p:nvPr/>
          </p:nvSpPr>
          <p:spPr bwMode="auto">
            <a:xfrm>
              <a:off x="1683" y="1847"/>
              <a:ext cx="207" cy="225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81" name="Freeform 500"/>
            <p:cNvSpPr>
              <a:spLocks noChangeAspect="1"/>
            </p:cNvSpPr>
            <p:nvPr/>
          </p:nvSpPr>
          <p:spPr bwMode="auto">
            <a:xfrm>
              <a:off x="1506" y="2067"/>
              <a:ext cx="722" cy="714"/>
            </a:xfrm>
            <a:custGeom>
              <a:avLst/>
              <a:gdLst>
                <a:gd name="T0" fmla="*/ 213 w 722"/>
                <a:gd name="T1" fmla="*/ 28 h 714"/>
                <a:gd name="T2" fmla="*/ 171 w 722"/>
                <a:gd name="T3" fmla="*/ 28 h 714"/>
                <a:gd name="T4" fmla="*/ 116 w 722"/>
                <a:gd name="T5" fmla="*/ 64 h 714"/>
                <a:gd name="T6" fmla="*/ 0 w 722"/>
                <a:gd name="T7" fmla="*/ 246 h 714"/>
                <a:gd name="T8" fmla="*/ 5 w 722"/>
                <a:gd name="T9" fmla="*/ 330 h 714"/>
                <a:gd name="T10" fmla="*/ 84 w 722"/>
                <a:gd name="T11" fmla="*/ 394 h 714"/>
                <a:gd name="T12" fmla="*/ 149 w 722"/>
                <a:gd name="T13" fmla="*/ 442 h 714"/>
                <a:gd name="T14" fmla="*/ 228 w 722"/>
                <a:gd name="T15" fmla="*/ 334 h 714"/>
                <a:gd name="T16" fmla="*/ 195 w 722"/>
                <a:gd name="T17" fmla="*/ 307 h 714"/>
                <a:gd name="T18" fmla="*/ 172 w 722"/>
                <a:gd name="T19" fmla="*/ 281 h 714"/>
                <a:gd name="T20" fmla="*/ 225 w 722"/>
                <a:gd name="T21" fmla="*/ 190 h 714"/>
                <a:gd name="T22" fmla="*/ 380 w 722"/>
                <a:gd name="T23" fmla="*/ 306 h 714"/>
                <a:gd name="T24" fmla="*/ 229 w 722"/>
                <a:gd name="T25" fmla="*/ 533 h 714"/>
                <a:gd name="T26" fmla="*/ 81 w 722"/>
                <a:gd name="T27" fmla="*/ 416 h 714"/>
                <a:gd name="T28" fmla="*/ 81 w 722"/>
                <a:gd name="T29" fmla="*/ 557 h 714"/>
                <a:gd name="T30" fmla="*/ 103 w 722"/>
                <a:gd name="T31" fmla="*/ 557 h 714"/>
                <a:gd name="T32" fmla="*/ 103 w 722"/>
                <a:gd name="T33" fmla="*/ 713 h 714"/>
                <a:gd name="T34" fmla="*/ 447 w 722"/>
                <a:gd name="T35" fmla="*/ 713 h 714"/>
                <a:gd name="T36" fmla="*/ 447 w 722"/>
                <a:gd name="T37" fmla="*/ 559 h 714"/>
                <a:gd name="T38" fmla="*/ 473 w 722"/>
                <a:gd name="T39" fmla="*/ 559 h 714"/>
                <a:gd name="T40" fmla="*/ 473 w 722"/>
                <a:gd name="T41" fmla="*/ 270 h 714"/>
                <a:gd name="T42" fmla="*/ 504 w 722"/>
                <a:gd name="T43" fmla="*/ 296 h 714"/>
                <a:gd name="T44" fmla="*/ 570 w 722"/>
                <a:gd name="T45" fmla="*/ 296 h 714"/>
                <a:gd name="T46" fmla="*/ 577 w 722"/>
                <a:gd name="T47" fmla="*/ 285 h 714"/>
                <a:gd name="T48" fmla="*/ 627 w 722"/>
                <a:gd name="T49" fmla="*/ 209 h 714"/>
                <a:gd name="T50" fmla="*/ 721 w 722"/>
                <a:gd name="T51" fmla="*/ 78 h 714"/>
                <a:gd name="T52" fmla="*/ 614 w 722"/>
                <a:gd name="T53" fmla="*/ 0 h 714"/>
                <a:gd name="T54" fmla="*/ 546 w 722"/>
                <a:gd name="T55" fmla="*/ 97 h 714"/>
                <a:gd name="T56" fmla="*/ 529 w 722"/>
                <a:gd name="T57" fmla="*/ 118 h 714"/>
                <a:gd name="T58" fmla="*/ 391 w 722"/>
                <a:gd name="T59" fmla="*/ 28 h 714"/>
                <a:gd name="T60" fmla="*/ 336 w 722"/>
                <a:gd name="T61" fmla="*/ 28 h 714"/>
                <a:gd name="T62" fmla="*/ 301 w 722"/>
                <a:gd name="T63" fmla="*/ 113 h 714"/>
                <a:gd name="T64" fmla="*/ 285 w 722"/>
                <a:gd name="T65" fmla="*/ 80 h 714"/>
                <a:gd name="T66" fmla="*/ 302 w 722"/>
                <a:gd name="T67" fmla="*/ 27 h 714"/>
                <a:gd name="T68" fmla="*/ 253 w 722"/>
                <a:gd name="T69" fmla="*/ 27 h 714"/>
                <a:gd name="T70" fmla="*/ 269 w 722"/>
                <a:gd name="T71" fmla="*/ 81 h 714"/>
                <a:gd name="T72" fmla="*/ 253 w 722"/>
                <a:gd name="T73" fmla="*/ 113 h 714"/>
                <a:gd name="T74" fmla="*/ 213 w 722"/>
                <a:gd name="T75" fmla="*/ 28 h 7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22" h="714">
                  <a:moveTo>
                    <a:pt x="213" y="28"/>
                  </a:moveTo>
                  <a:lnTo>
                    <a:pt x="171" y="28"/>
                  </a:lnTo>
                  <a:lnTo>
                    <a:pt x="116" y="64"/>
                  </a:lnTo>
                  <a:lnTo>
                    <a:pt x="0" y="246"/>
                  </a:lnTo>
                  <a:lnTo>
                    <a:pt x="5" y="330"/>
                  </a:lnTo>
                  <a:lnTo>
                    <a:pt x="84" y="394"/>
                  </a:lnTo>
                  <a:lnTo>
                    <a:pt x="149" y="442"/>
                  </a:lnTo>
                  <a:lnTo>
                    <a:pt x="228" y="334"/>
                  </a:lnTo>
                  <a:lnTo>
                    <a:pt x="195" y="307"/>
                  </a:lnTo>
                  <a:lnTo>
                    <a:pt x="172" y="281"/>
                  </a:lnTo>
                  <a:lnTo>
                    <a:pt x="225" y="190"/>
                  </a:lnTo>
                  <a:lnTo>
                    <a:pt x="380" y="306"/>
                  </a:lnTo>
                  <a:lnTo>
                    <a:pt x="229" y="533"/>
                  </a:lnTo>
                  <a:lnTo>
                    <a:pt x="81" y="416"/>
                  </a:lnTo>
                  <a:lnTo>
                    <a:pt x="81" y="557"/>
                  </a:lnTo>
                  <a:lnTo>
                    <a:pt x="103" y="557"/>
                  </a:lnTo>
                  <a:lnTo>
                    <a:pt x="103" y="713"/>
                  </a:lnTo>
                  <a:lnTo>
                    <a:pt x="447" y="713"/>
                  </a:lnTo>
                  <a:lnTo>
                    <a:pt x="447" y="559"/>
                  </a:lnTo>
                  <a:lnTo>
                    <a:pt x="473" y="559"/>
                  </a:lnTo>
                  <a:lnTo>
                    <a:pt x="473" y="270"/>
                  </a:lnTo>
                  <a:lnTo>
                    <a:pt x="504" y="296"/>
                  </a:lnTo>
                  <a:lnTo>
                    <a:pt x="570" y="296"/>
                  </a:lnTo>
                  <a:lnTo>
                    <a:pt x="577" y="285"/>
                  </a:lnTo>
                  <a:lnTo>
                    <a:pt x="627" y="209"/>
                  </a:lnTo>
                  <a:lnTo>
                    <a:pt x="721" y="78"/>
                  </a:lnTo>
                  <a:lnTo>
                    <a:pt x="614" y="0"/>
                  </a:lnTo>
                  <a:lnTo>
                    <a:pt x="546" y="97"/>
                  </a:lnTo>
                  <a:lnTo>
                    <a:pt x="529" y="118"/>
                  </a:lnTo>
                  <a:lnTo>
                    <a:pt x="391" y="28"/>
                  </a:lnTo>
                  <a:lnTo>
                    <a:pt x="336" y="28"/>
                  </a:lnTo>
                  <a:lnTo>
                    <a:pt x="301" y="113"/>
                  </a:lnTo>
                  <a:lnTo>
                    <a:pt x="285" y="80"/>
                  </a:lnTo>
                  <a:lnTo>
                    <a:pt x="302" y="27"/>
                  </a:lnTo>
                  <a:lnTo>
                    <a:pt x="253" y="27"/>
                  </a:lnTo>
                  <a:lnTo>
                    <a:pt x="269" y="81"/>
                  </a:lnTo>
                  <a:lnTo>
                    <a:pt x="253" y="113"/>
                  </a:lnTo>
                  <a:lnTo>
                    <a:pt x="213" y="2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CH" sz="1200"/>
            </a:p>
          </p:txBody>
        </p:sp>
        <p:sp>
          <p:nvSpPr>
            <p:cNvPr id="82" name="Arc 501"/>
            <p:cNvSpPr>
              <a:spLocks noChangeAspect="1"/>
            </p:cNvSpPr>
            <p:nvPr/>
          </p:nvSpPr>
          <p:spPr bwMode="auto">
            <a:xfrm>
              <a:off x="1621" y="2096"/>
              <a:ext cx="99" cy="85"/>
            </a:xfrm>
            <a:custGeom>
              <a:avLst/>
              <a:gdLst>
                <a:gd name="T0" fmla="*/ 0 w 35922"/>
                <a:gd name="T1" fmla="*/ 0 h 36628"/>
                <a:gd name="T2" fmla="*/ 0 w 35922"/>
                <a:gd name="T3" fmla="*/ 0 h 36628"/>
                <a:gd name="T4" fmla="*/ 0 w 35922"/>
                <a:gd name="T5" fmla="*/ 0 h 366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922" h="36628" fill="none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</a:path>
                <a:path w="35922" h="36628" stroke="0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  <a:lnTo>
                    <a:pt x="21600" y="21600"/>
                  </a:lnTo>
                  <a:lnTo>
                    <a:pt x="6084" y="3662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83" name="Oval 502"/>
            <p:cNvSpPr>
              <a:spLocks noChangeAspect="1" noChangeArrowheads="1"/>
            </p:cNvSpPr>
            <p:nvPr/>
          </p:nvSpPr>
          <p:spPr bwMode="auto">
            <a:xfrm>
              <a:off x="1494" y="2299"/>
              <a:ext cx="82" cy="10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84" name="Oval 503"/>
            <p:cNvSpPr>
              <a:spLocks noChangeAspect="1" noChangeArrowheads="1"/>
            </p:cNvSpPr>
            <p:nvPr/>
          </p:nvSpPr>
          <p:spPr bwMode="auto">
            <a:xfrm>
              <a:off x="1997" y="2292"/>
              <a:ext cx="92" cy="84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grpSp>
        <p:nvGrpSpPr>
          <p:cNvPr id="85" name="Group 498"/>
          <p:cNvGrpSpPr>
            <a:grpSpLocks noChangeAspect="1"/>
          </p:cNvGrpSpPr>
          <p:nvPr/>
        </p:nvGrpSpPr>
        <p:grpSpPr bwMode="auto">
          <a:xfrm>
            <a:off x="3563888" y="1988840"/>
            <a:ext cx="391968" cy="483493"/>
            <a:chOff x="1494" y="1847"/>
            <a:chExt cx="734" cy="934"/>
          </a:xfrm>
          <a:solidFill>
            <a:srgbClr val="3366FF"/>
          </a:solidFill>
        </p:grpSpPr>
        <p:sp>
          <p:nvSpPr>
            <p:cNvPr id="86" name="Oval 499"/>
            <p:cNvSpPr>
              <a:spLocks noChangeAspect="1" noChangeArrowheads="1"/>
            </p:cNvSpPr>
            <p:nvPr/>
          </p:nvSpPr>
          <p:spPr bwMode="auto">
            <a:xfrm>
              <a:off x="1683" y="1847"/>
              <a:ext cx="207" cy="225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87" name="Freeform 500"/>
            <p:cNvSpPr>
              <a:spLocks noChangeAspect="1"/>
            </p:cNvSpPr>
            <p:nvPr/>
          </p:nvSpPr>
          <p:spPr bwMode="auto">
            <a:xfrm>
              <a:off x="1506" y="2067"/>
              <a:ext cx="722" cy="714"/>
            </a:xfrm>
            <a:custGeom>
              <a:avLst/>
              <a:gdLst>
                <a:gd name="T0" fmla="*/ 213 w 722"/>
                <a:gd name="T1" fmla="*/ 28 h 714"/>
                <a:gd name="T2" fmla="*/ 171 w 722"/>
                <a:gd name="T3" fmla="*/ 28 h 714"/>
                <a:gd name="T4" fmla="*/ 116 w 722"/>
                <a:gd name="T5" fmla="*/ 64 h 714"/>
                <a:gd name="T6" fmla="*/ 0 w 722"/>
                <a:gd name="T7" fmla="*/ 246 h 714"/>
                <a:gd name="T8" fmla="*/ 5 w 722"/>
                <a:gd name="T9" fmla="*/ 330 h 714"/>
                <a:gd name="T10" fmla="*/ 84 w 722"/>
                <a:gd name="T11" fmla="*/ 394 h 714"/>
                <a:gd name="T12" fmla="*/ 149 w 722"/>
                <a:gd name="T13" fmla="*/ 442 h 714"/>
                <a:gd name="T14" fmla="*/ 228 w 722"/>
                <a:gd name="T15" fmla="*/ 334 h 714"/>
                <a:gd name="T16" fmla="*/ 195 w 722"/>
                <a:gd name="T17" fmla="*/ 307 h 714"/>
                <a:gd name="T18" fmla="*/ 172 w 722"/>
                <a:gd name="T19" fmla="*/ 281 h 714"/>
                <a:gd name="T20" fmla="*/ 225 w 722"/>
                <a:gd name="T21" fmla="*/ 190 h 714"/>
                <a:gd name="T22" fmla="*/ 380 w 722"/>
                <a:gd name="T23" fmla="*/ 306 h 714"/>
                <a:gd name="T24" fmla="*/ 229 w 722"/>
                <a:gd name="T25" fmla="*/ 533 h 714"/>
                <a:gd name="T26" fmla="*/ 81 w 722"/>
                <a:gd name="T27" fmla="*/ 416 h 714"/>
                <a:gd name="T28" fmla="*/ 81 w 722"/>
                <a:gd name="T29" fmla="*/ 557 h 714"/>
                <a:gd name="T30" fmla="*/ 103 w 722"/>
                <a:gd name="T31" fmla="*/ 557 h 714"/>
                <a:gd name="T32" fmla="*/ 103 w 722"/>
                <a:gd name="T33" fmla="*/ 713 h 714"/>
                <a:gd name="T34" fmla="*/ 447 w 722"/>
                <a:gd name="T35" fmla="*/ 713 h 714"/>
                <a:gd name="T36" fmla="*/ 447 w 722"/>
                <a:gd name="T37" fmla="*/ 559 h 714"/>
                <a:gd name="T38" fmla="*/ 473 w 722"/>
                <a:gd name="T39" fmla="*/ 559 h 714"/>
                <a:gd name="T40" fmla="*/ 473 w 722"/>
                <a:gd name="T41" fmla="*/ 270 h 714"/>
                <a:gd name="T42" fmla="*/ 504 w 722"/>
                <a:gd name="T43" fmla="*/ 296 h 714"/>
                <a:gd name="T44" fmla="*/ 570 w 722"/>
                <a:gd name="T45" fmla="*/ 296 h 714"/>
                <a:gd name="T46" fmla="*/ 577 w 722"/>
                <a:gd name="T47" fmla="*/ 285 h 714"/>
                <a:gd name="T48" fmla="*/ 627 w 722"/>
                <a:gd name="T49" fmla="*/ 209 h 714"/>
                <a:gd name="T50" fmla="*/ 721 w 722"/>
                <a:gd name="T51" fmla="*/ 78 h 714"/>
                <a:gd name="T52" fmla="*/ 614 w 722"/>
                <a:gd name="T53" fmla="*/ 0 h 714"/>
                <a:gd name="T54" fmla="*/ 546 w 722"/>
                <a:gd name="T55" fmla="*/ 97 h 714"/>
                <a:gd name="T56" fmla="*/ 529 w 722"/>
                <a:gd name="T57" fmla="*/ 118 h 714"/>
                <a:gd name="T58" fmla="*/ 391 w 722"/>
                <a:gd name="T59" fmla="*/ 28 h 714"/>
                <a:gd name="T60" fmla="*/ 336 w 722"/>
                <a:gd name="T61" fmla="*/ 28 h 714"/>
                <a:gd name="T62" fmla="*/ 301 w 722"/>
                <a:gd name="T63" fmla="*/ 113 h 714"/>
                <a:gd name="T64" fmla="*/ 285 w 722"/>
                <a:gd name="T65" fmla="*/ 80 h 714"/>
                <a:gd name="T66" fmla="*/ 302 w 722"/>
                <a:gd name="T67" fmla="*/ 27 h 714"/>
                <a:gd name="T68" fmla="*/ 253 w 722"/>
                <a:gd name="T69" fmla="*/ 27 h 714"/>
                <a:gd name="T70" fmla="*/ 269 w 722"/>
                <a:gd name="T71" fmla="*/ 81 h 714"/>
                <a:gd name="T72" fmla="*/ 253 w 722"/>
                <a:gd name="T73" fmla="*/ 113 h 714"/>
                <a:gd name="T74" fmla="*/ 213 w 722"/>
                <a:gd name="T75" fmla="*/ 28 h 7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22" h="714">
                  <a:moveTo>
                    <a:pt x="213" y="28"/>
                  </a:moveTo>
                  <a:lnTo>
                    <a:pt x="171" y="28"/>
                  </a:lnTo>
                  <a:lnTo>
                    <a:pt x="116" y="64"/>
                  </a:lnTo>
                  <a:lnTo>
                    <a:pt x="0" y="246"/>
                  </a:lnTo>
                  <a:lnTo>
                    <a:pt x="5" y="330"/>
                  </a:lnTo>
                  <a:lnTo>
                    <a:pt x="84" y="394"/>
                  </a:lnTo>
                  <a:lnTo>
                    <a:pt x="149" y="442"/>
                  </a:lnTo>
                  <a:lnTo>
                    <a:pt x="228" y="334"/>
                  </a:lnTo>
                  <a:lnTo>
                    <a:pt x="195" y="307"/>
                  </a:lnTo>
                  <a:lnTo>
                    <a:pt x="172" y="281"/>
                  </a:lnTo>
                  <a:lnTo>
                    <a:pt x="225" y="190"/>
                  </a:lnTo>
                  <a:lnTo>
                    <a:pt x="380" y="306"/>
                  </a:lnTo>
                  <a:lnTo>
                    <a:pt x="229" y="533"/>
                  </a:lnTo>
                  <a:lnTo>
                    <a:pt x="81" y="416"/>
                  </a:lnTo>
                  <a:lnTo>
                    <a:pt x="81" y="557"/>
                  </a:lnTo>
                  <a:lnTo>
                    <a:pt x="103" y="557"/>
                  </a:lnTo>
                  <a:lnTo>
                    <a:pt x="103" y="713"/>
                  </a:lnTo>
                  <a:lnTo>
                    <a:pt x="447" y="713"/>
                  </a:lnTo>
                  <a:lnTo>
                    <a:pt x="447" y="559"/>
                  </a:lnTo>
                  <a:lnTo>
                    <a:pt x="473" y="559"/>
                  </a:lnTo>
                  <a:lnTo>
                    <a:pt x="473" y="270"/>
                  </a:lnTo>
                  <a:lnTo>
                    <a:pt x="504" y="296"/>
                  </a:lnTo>
                  <a:lnTo>
                    <a:pt x="570" y="296"/>
                  </a:lnTo>
                  <a:lnTo>
                    <a:pt x="577" y="285"/>
                  </a:lnTo>
                  <a:lnTo>
                    <a:pt x="627" y="209"/>
                  </a:lnTo>
                  <a:lnTo>
                    <a:pt x="721" y="78"/>
                  </a:lnTo>
                  <a:lnTo>
                    <a:pt x="614" y="0"/>
                  </a:lnTo>
                  <a:lnTo>
                    <a:pt x="546" y="97"/>
                  </a:lnTo>
                  <a:lnTo>
                    <a:pt x="529" y="118"/>
                  </a:lnTo>
                  <a:lnTo>
                    <a:pt x="391" y="28"/>
                  </a:lnTo>
                  <a:lnTo>
                    <a:pt x="336" y="28"/>
                  </a:lnTo>
                  <a:lnTo>
                    <a:pt x="301" y="113"/>
                  </a:lnTo>
                  <a:lnTo>
                    <a:pt x="285" y="80"/>
                  </a:lnTo>
                  <a:lnTo>
                    <a:pt x="302" y="27"/>
                  </a:lnTo>
                  <a:lnTo>
                    <a:pt x="253" y="27"/>
                  </a:lnTo>
                  <a:lnTo>
                    <a:pt x="269" y="81"/>
                  </a:lnTo>
                  <a:lnTo>
                    <a:pt x="253" y="113"/>
                  </a:lnTo>
                  <a:lnTo>
                    <a:pt x="213" y="2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CH" sz="1200"/>
            </a:p>
          </p:txBody>
        </p:sp>
        <p:sp>
          <p:nvSpPr>
            <p:cNvPr id="88" name="Arc 501"/>
            <p:cNvSpPr>
              <a:spLocks noChangeAspect="1"/>
            </p:cNvSpPr>
            <p:nvPr/>
          </p:nvSpPr>
          <p:spPr bwMode="auto">
            <a:xfrm>
              <a:off x="1621" y="2096"/>
              <a:ext cx="99" cy="85"/>
            </a:xfrm>
            <a:custGeom>
              <a:avLst/>
              <a:gdLst>
                <a:gd name="T0" fmla="*/ 0 w 35922"/>
                <a:gd name="T1" fmla="*/ 0 h 36628"/>
                <a:gd name="T2" fmla="*/ 0 w 35922"/>
                <a:gd name="T3" fmla="*/ 0 h 36628"/>
                <a:gd name="T4" fmla="*/ 0 w 35922"/>
                <a:gd name="T5" fmla="*/ 0 h 366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922" h="36628" fill="none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</a:path>
                <a:path w="35922" h="36628" stroke="0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  <a:lnTo>
                    <a:pt x="21600" y="21600"/>
                  </a:lnTo>
                  <a:lnTo>
                    <a:pt x="6084" y="3662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89" name="Oval 502"/>
            <p:cNvSpPr>
              <a:spLocks noChangeAspect="1" noChangeArrowheads="1"/>
            </p:cNvSpPr>
            <p:nvPr/>
          </p:nvSpPr>
          <p:spPr bwMode="auto">
            <a:xfrm>
              <a:off x="1494" y="2299"/>
              <a:ext cx="82" cy="10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90" name="Oval 503"/>
            <p:cNvSpPr>
              <a:spLocks noChangeAspect="1" noChangeArrowheads="1"/>
            </p:cNvSpPr>
            <p:nvPr/>
          </p:nvSpPr>
          <p:spPr bwMode="auto">
            <a:xfrm>
              <a:off x="1997" y="2292"/>
              <a:ext cx="92" cy="84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sp>
        <p:nvSpPr>
          <p:cNvPr id="91" name="Rechteck 90"/>
          <p:cNvSpPr/>
          <p:nvPr/>
        </p:nvSpPr>
        <p:spPr>
          <a:xfrm>
            <a:off x="4932040" y="2708920"/>
            <a:ext cx="4032448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u="sng" dirty="0" err="1" smtClean="0"/>
              <a:t>cosa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offrire</a:t>
            </a:r>
            <a:endParaRPr lang="en-US" sz="1800" u="sng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Libertà</a:t>
            </a:r>
            <a:r>
              <a:rPr lang="en-US" b="1" dirty="0" smtClean="0"/>
              <a:t> e </a:t>
            </a:r>
            <a:r>
              <a:rPr lang="en-US" b="1" dirty="0" err="1" smtClean="0"/>
              <a:t>autonomia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Formazione</a:t>
            </a:r>
            <a:r>
              <a:rPr lang="en-US" b="1" dirty="0" smtClean="0"/>
              <a:t> </a:t>
            </a:r>
            <a:r>
              <a:rPr lang="en-US" b="1" dirty="0" err="1" smtClean="0"/>
              <a:t>specifica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Essere</a:t>
            </a:r>
            <a:r>
              <a:rPr lang="en-US" b="1" dirty="0" smtClean="0"/>
              <a:t> parte </a:t>
            </a:r>
            <a:r>
              <a:rPr lang="en-US" b="1" dirty="0" err="1" smtClean="0"/>
              <a:t>dei</a:t>
            </a:r>
            <a:r>
              <a:rPr lang="en-US" b="1" dirty="0" smtClean="0"/>
              <a:t> </a:t>
            </a:r>
            <a:r>
              <a:rPr lang="en-US" b="1" dirty="0" err="1" smtClean="0"/>
              <a:t>processi</a:t>
            </a:r>
            <a:r>
              <a:rPr lang="en-US" b="1" dirty="0" smtClean="0"/>
              <a:t> </a:t>
            </a:r>
            <a:r>
              <a:rPr lang="en-US" b="1" dirty="0" err="1" smtClean="0"/>
              <a:t>decisionali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Rispetto</a:t>
            </a:r>
            <a:r>
              <a:rPr lang="en-US" b="1" dirty="0" smtClean="0"/>
              <a:t> e </a:t>
            </a:r>
            <a:r>
              <a:rPr lang="en-US" b="1" dirty="0" err="1" smtClean="0"/>
              <a:t>riconoscimento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Supporto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Opportunità</a:t>
            </a:r>
            <a:r>
              <a:rPr lang="en-US" b="1" dirty="0" smtClean="0"/>
              <a:t> di team-building</a:t>
            </a:r>
          </a:p>
        </p:txBody>
      </p:sp>
      <p:sp>
        <p:nvSpPr>
          <p:cNvPr id="92" name="Rechteck 91"/>
          <p:cNvSpPr/>
          <p:nvPr/>
        </p:nvSpPr>
        <p:spPr>
          <a:xfrm>
            <a:off x="251520" y="5373216"/>
            <a:ext cx="864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u="sng" dirty="0" smtClean="0"/>
              <a:t>Nota</a:t>
            </a:r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smtClean="0"/>
              <a:t>Chi </a:t>
            </a:r>
            <a:r>
              <a:rPr lang="en-US" b="1" dirty="0" err="1" smtClean="0"/>
              <a:t>spesso</a:t>
            </a:r>
            <a:r>
              <a:rPr lang="en-US" b="1" dirty="0" smtClean="0"/>
              <a:t> assume </a:t>
            </a:r>
            <a:r>
              <a:rPr lang="en-US" b="1" dirty="0" err="1" smtClean="0"/>
              <a:t>funzioni</a:t>
            </a:r>
            <a:r>
              <a:rPr lang="en-US" b="1" dirty="0" smtClean="0"/>
              <a:t> ad alto </a:t>
            </a:r>
            <a:r>
              <a:rPr lang="en-US" b="1" dirty="0" err="1" smtClean="0"/>
              <a:t>livello</a:t>
            </a:r>
            <a:r>
              <a:rPr lang="en-US" b="1" dirty="0" smtClean="0"/>
              <a:t> lo fa per </a:t>
            </a:r>
            <a:r>
              <a:rPr lang="en-US" b="1" dirty="0" err="1" smtClean="0"/>
              <a:t>uno</a:t>
            </a:r>
            <a:r>
              <a:rPr lang="en-US" b="1" dirty="0" smtClean="0"/>
              <a:t> </a:t>
            </a:r>
            <a:r>
              <a:rPr lang="en-US" b="1" dirty="0" err="1" smtClean="0"/>
              <a:t>scopo</a:t>
            </a:r>
            <a:r>
              <a:rPr lang="en-US" b="1" dirty="0" smtClean="0"/>
              <a:t> </a:t>
            </a:r>
            <a:r>
              <a:rPr lang="en-US" b="1" dirty="0" err="1" smtClean="0"/>
              <a:t>più</a:t>
            </a:r>
            <a:r>
              <a:rPr lang="en-US" b="1" dirty="0" smtClean="0"/>
              <a:t> alto, un </a:t>
            </a:r>
            <a:r>
              <a:rPr lang="en-US" b="1" dirty="0" err="1" smtClean="0"/>
              <a:t>indennizzo</a:t>
            </a:r>
            <a:r>
              <a:rPr lang="en-US" b="1" dirty="0" smtClean="0"/>
              <a:t> </a:t>
            </a:r>
            <a:r>
              <a:rPr lang="en-US" b="1" dirty="0" err="1" smtClean="0"/>
              <a:t>alle</a:t>
            </a:r>
            <a:r>
              <a:rPr lang="en-US" b="1" dirty="0" smtClean="0"/>
              <a:t> </a:t>
            </a:r>
            <a:r>
              <a:rPr lang="en-US" b="1" dirty="0" err="1" smtClean="0"/>
              <a:t>spese</a:t>
            </a:r>
            <a:r>
              <a:rPr lang="en-US" b="1" dirty="0" smtClean="0"/>
              <a:t> </a:t>
            </a:r>
            <a:r>
              <a:rPr lang="en-US" b="1" dirty="0" err="1" smtClean="0"/>
              <a:t>correnti</a:t>
            </a:r>
            <a:r>
              <a:rPr lang="en-US" b="1" dirty="0" smtClean="0"/>
              <a:t> ci </a:t>
            </a:r>
            <a:r>
              <a:rPr lang="en-US" b="1" dirty="0" err="1" smtClean="0"/>
              <a:t>può</a:t>
            </a:r>
            <a:r>
              <a:rPr lang="en-US" b="1" dirty="0" smtClean="0"/>
              <a:t> stare, ma per </a:t>
            </a:r>
            <a:r>
              <a:rPr lang="en-US" b="1" dirty="0" err="1" smtClean="0"/>
              <a:t>lui</a:t>
            </a:r>
            <a:r>
              <a:rPr lang="en-US" b="1" dirty="0" smtClean="0"/>
              <a:t> </a:t>
            </a:r>
            <a:r>
              <a:rPr lang="en-US" b="1" dirty="0" err="1" smtClean="0"/>
              <a:t>il</a:t>
            </a:r>
            <a:r>
              <a:rPr lang="en-US" b="1" dirty="0" smtClean="0"/>
              <a:t> </a:t>
            </a:r>
            <a:r>
              <a:rPr lang="en-US" b="1" dirty="0" err="1" smtClean="0"/>
              <a:t>risultato</a:t>
            </a:r>
            <a:r>
              <a:rPr lang="en-US" b="1" dirty="0" smtClean="0"/>
              <a:t> </a:t>
            </a:r>
            <a:r>
              <a:rPr lang="en-US" b="1" dirty="0" err="1" smtClean="0"/>
              <a:t>raggiunto</a:t>
            </a:r>
            <a:r>
              <a:rPr lang="en-US" b="1" dirty="0" smtClean="0"/>
              <a:t> è </a:t>
            </a:r>
            <a:r>
              <a:rPr lang="en-US" b="1" dirty="0" err="1" smtClean="0"/>
              <a:t>spesso</a:t>
            </a:r>
            <a:r>
              <a:rPr lang="en-US" b="1" dirty="0" smtClean="0"/>
              <a:t> </a:t>
            </a:r>
            <a:r>
              <a:rPr lang="en-US" b="1" dirty="0" err="1" smtClean="0"/>
              <a:t>il</a:t>
            </a:r>
            <a:r>
              <a:rPr lang="en-US" b="1" dirty="0" smtClean="0"/>
              <a:t> </a:t>
            </a:r>
            <a:r>
              <a:rPr lang="en-US" b="1" dirty="0" err="1" smtClean="0"/>
              <a:t>miglior</a:t>
            </a:r>
            <a:r>
              <a:rPr lang="en-US" b="1" dirty="0" smtClean="0"/>
              <a:t> </a:t>
            </a:r>
            <a:r>
              <a:rPr lang="en-US" b="1" dirty="0" err="1" smtClean="0"/>
              <a:t>premio</a:t>
            </a:r>
            <a:r>
              <a:rPr lang="en-US" b="1" dirty="0" smtClean="0"/>
              <a:t> o </a:t>
            </a:r>
            <a:r>
              <a:rPr lang="en-US" b="1" dirty="0" err="1" smtClean="0"/>
              <a:t>riconoscimento</a:t>
            </a:r>
            <a:r>
              <a:rPr lang="en-US" b="1" dirty="0" smtClean="0"/>
              <a:t>.</a:t>
            </a:r>
          </a:p>
        </p:txBody>
      </p:sp>
      <p:sp>
        <p:nvSpPr>
          <p:cNvPr id="93" name="Bogen 92"/>
          <p:cNvSpPr/>
          <p:nvPr/>
        </p:nvSpPr>
        <p:spPr bwMode="auto">
          <a:xfrm>
            <a:off x="2555776" y="1268760"/>
            <a:ext cx="4032448" cy="1512168"/>
          </a:xfrm>
          <a:prstGeom prst="arc">
            <a:avLst>
              <a:gd name="adj1" fmla="val 20351421"/>
              <a:gd name="adj2" fmla="val 12080064"/>
            </a:avLst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94" name="Gruppieren 93"/>
          <p:cNvGrpSpPr/>
          <p:nvPr/>
        </p:nvGrpSpPr>
        <p:grpSpPr>
          <a:xfrm>
            <a:off x="4067944" y="1412776"/>
            <a:ext cx="936104" cy="864096"/>
            <a:chOff x="-2376772" y="2924944"/>
            <a:chExt cx="3240360" cy="2880320"/>
          </a:xfrm>
        </p:grpSpPr>
        <p:pic>
          <p:nvPicPr>
            <p:cNvPr id="95" name="Picture 2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86592" y="2924944"/>
              <a:ext cx="1260000" cy="12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" name="Richtungspfeil 95"/>
            <p:cNvSpPr/>
            <p:nvPr/>
          </p:nvSpPr>
          <p:spPr bwMode="auto">
            <a:xfrm rot="16200000">
              <a:off x="-1692696" y="3429000"/>
              <a:ext cx="1872208" cy="2880320"/>
            </a:xfrm>
            <a:prstGeom prst="homePlate">
              <a:avLst>
                <a:gd name="adj" fmla="val 4475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7" name="Eingekerbter Richtungspfeil 96"/>
            <p:cNvSpPr/>
            <p:nvPr/>
          </p:nvSpPr>
          <p:spPr bwMode="auto">
            <a:xfrm rot="16200000">
              <a:off x="-1296652" y="2733428"/>
              <a:ext cx="1080120" cy="3240360"/>
            </a:xfrm>
            <a:prstGeom prst="chevron">
              <a:avLst>
                <a:gd name="adj" fmla="val 879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8" name="Textfeld 97"/>
          <p:cNvSpPr txBox="1"/>
          <p:nvPr/>
        </p:nvSpPr>
        <p:spPr>
          <a:xfrm>
            <a:off x="4067944" y="184482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CH" sz="2000" b="1" dirty="0" smtClean="0">
                <a:solidFill>
                  <a:schemeClr val="accent2">
                    <a:lumMod val="75000"/>
                  </a:schemeClr>
                </a:solidFill>
              </a:rPr>
              <a:t>CGT</a:t>
            </a:r>
            <a:endParaRPr lang="it-CH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65" name="Group 498"/>
          <p:cNvGrpSpPr>
            <a:grpSpLocks noChangeAspect="1"/>
          </p:cNvGrpSpPr>
          <p:nvPr/>
        </p:nvGrpSpPr>
        <p:grpSpPr bwMode="auto">
          <a:xfrm>
            <a:off x="5220072" y="1556792"/>
            <a:ext cx="391968" cy="483493"/>
            <a:chOff x="1494" y="1847"/>
            <a:chExt cx="734" cy="934"/>
          </a:xfrm>
          <a:solidFill>
            <a:srgbClr val="000066"/>
          </a:solidFill>
        </p:grpSpPr>
        <p:sp>
          <p:nvSpPr>
            <p:cNvPr id="66" name="Oval 499"/>
            <p:cNvSpPr>
              <a:spLocks noChangeAspect="1" noChangeArrowheads="1"/>
            </p:cNvSpPr>
            <p:nvPr/>
          </p:nvSpPr>
          <p:spPr bwMode="auto">
            <a:xfrm>
              <a:off x="1683" y="1847"/>
              <a:ext cx="207" cy="225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67" name="Freeform 500"/>
            <p:cNvSpPr>
              <a:spLocks noChangeAspect="1"/>
            </p:cNvSpPr>
            <p:nvPr/>
          </p:nvSpPr>
          <p:spPr bwMode="auto">
            <a:xfrm>
              <a:off x="1506" y="2067"/>
              <a:ext cx="722" cy="714"/>
            </a:xfrm>
            <a:custGeom>
              <a:avLst/>
              <a:gdLst>
                <a:gd name="T0" fmla="*/ 213 w 722"/>
                <a:gd name="T1" fmla="*/ 28 h 714"/>
                <a:gd name="T2" fmla="*/ 171 w 722"/>
                <a:gd name="T3" fmla="*/ 28 h 714"/>
                <a:gd name="T4" fmla="*/ 116 w 722"/>
                <a:gd name="T5" fmla="*/ 64 h 714"/>
                <a:gd name="T6" fmla="*/ 0 w 722"/>
                <a:gd name="T7" fmla="*/ 246 h 714"/>
                <a:gd name="T8" fmla="*/ 5 w 722"/>
                <a:gd name="T9" fmla="*/ 330 h 714"/>
                <a:gd name="T10" fmla="*/ 84 w 722"/>
                <a:gd name="T11" fmla="*/ 394 h 714"/>
                <a:gd name="T12" fmla="*/ 149 w 722"/>
                <a:gd name="T13" fmla="*/ 442 h 714"/>
                <a:gd name="T14" fmla="*/ 228 w 722"/>
                <a:gd name="T15" fmla="*/ 334 h 714"/>
                <a:gd name="T16" fmla="*/ 195 w 722"/>
                <a:gd name="T17" fmla="*/ 307 h 714"/>
                <a:gd name="T18" fmla="*/ 172 w 722"/>
                <a:gd name="T19" fmla="*/ 281 h 714"/>
                <a:gd name="T20" fmla="*/ 225 w 722"/>
                <a:gd name="T21" fmla="*/ 190 h 714"/>
                <a:gd name="T22" fmla="*/ 380 w 722"/>
                <a:gd name="T23" fmla="*/ 306 h 714"/>
                <a:gd name="T24" fmla="*/ 229 w 722"/>
                <a:gd name="T25" fmla="*/ 533 h 714"/>
                <a:gd name="T26" fmla="*/ 81 w 722"/>
                <a:gd name="T27" fmla="*/ 416 h 714"/>
                <a:gd name="T28" fmla="*/ 81 w 722"/>
                <a:gd name="T29" fmla="*/ 557 h 714"/>
                <a:gd name="T30" fmla="*/ 103 w 722"/>
                <a:gd name="T31" fmla="*/ 557 h 714"/>
                <a:gd name="T32" fmla="*/ 103 w 722"/>
                <a:gd name="T33" fmla="*/ 713 h 714"/>
                <a:gd name="T34" fmla="*/ 447 w 722"/>
                <a:gd name="T35" fmla="*/ 713 h 714"/>
                <a:gd name="T36" fmla="*/ 447 w 722"/>
                <a:gd name="T37" fmla="*/ 559 h 714"/>
                <a:gd name="T38" fmla="*/ 473 w 722"/>
                <a:gd name="T39" fmla="*/ 559 h 714"/>
                <a:gd name="T40" fmla="*/ 473 w 722"/>
                <a:gd name="T41" fmla="*/ 270 h 714"/>
                <a:gd name="T42" fmla="*/ 504 w 722"/>
                <a:gd name="T43" fmla="*/ 296 h 714"/>
                <a:gd name="T44" fmla="*/ 570 w 722"/>
                <a:gd name="T45" fmla="*/ 296 h 714"/>
                <a:gd name="T46" fmla="*/ 577 w 722"/>
                <a:gd name="T47" fmla="*/ 285 h 714"/>
                <a:gd name="T48" fmla="*/ 627 w 722"/>
                <a:gd name="T49" fmla="*/ 209 h 714"/>
                <a:gd name="T50" fmla="*/ 721 w 722"/>
                <a:gd name="T51" fmla="*/ 78 h 714"/>
                <a:gd name="T52" fmla="*/ 614 w 722"/>
                <a:gd name="T53" fmla="*/ 0 h 714"/>
                <a:gd name="T54" fmla="*/ 546 w 722"/>
                <a:gd name="T55" fmla="*/ 97 h 714"/>
                <a:gd name="T56" fmla="*/ 529 w 722"/>
                <a:gd name="T57" fmla="*/ 118 h 714"/>
                <a:gd name="T58" fmla="*/ 391 w 722"/>
                <a:gd name="T59" fmla="*/ 28 h 714"/>
                <a:gd name="T60" fmla="*/ 336 w 722"/>
                <a:gd name="T61" fmla="*/ 28 h 714"/>
                <a:gd name="T62" fmla="*/ 301 w 722"/>
                <a:gd name="T63" fmla="*/ 113 h 714"/>
                <a:gd name="T64" fmla="*/ 285 w 722"/>
                <a:gd name="T65" fmla="*/ 80 h 714"/>
                <a:gd name="T66" fmla="*/ 302 w 722"/>
                <a:gd name="T67" fmla="*/ 27 h 714"/>
                <a:gd name="T68" fmla="*/ 253 w 722"/>
                <a:gd name="T69" fmla="*/ 27 h 714"/>
                <a:gd name="T70" fmla="*/ 269 w 722"/>
                <a:gd name="T71" fmla="*/ 81 h 714"/>
                <a:gd name="T72" fmla="*/ 253 w 722"/>
                <a:gd name="T73" fmla="*/ 113 h 714"/>
                <a:gd name="T74" fmla="*/ 213 w 722"/>
                <a:gd name="T75" fmla="*/ 28 h 7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22" h="714">
                  <a:moveTo>
                    <a:pt x="213" y="28"/>
                  </a:moveTo>
                  <a:lnTo>
                    <a:pt x="171" y="28"/>
                  </a:lnTo>
                  <a:lnTo>
                    <a:pt x="116" y="64"/>
                  </a:lnTo>
                  <a:lnTo>
                    <a:pt x="0" y="246"/>
                  </a:lnTo>
                  <a:lnTo>
                    <a:pt x="5" y="330"/>
                  </a:lnTo>
                  <a:lnTo>
                    <a:pt x="84" y="394"/>
                  </a:lnTo>
                  <a:lnTo>
                    <a:pt x="149" y="442"/>
                  </a:lnTo>
                  <a:lnTo>
                    <a:pt x="228" y="334"/>
                  </a:lnTo>
                  <a:lnTo>
                    <a:pt x="195" y="307"/>
                  </a:lnTo>
                  <a:lnTo>
                    <a:pt x="172" y="281"/>
                  </a:lnTo>
                  <a:lnTo>
                    <a:pt x="225" y="190"/>
                  </a:lnTo>
                  <a:lnTo>
                    <a:pt x="380" y="306"/>
                  </a:lnTo>
                  <a:lnTo>
                    <a:pt x="229" y="533"/>
                  </a:lnTo>
                  <a:lnTo>
                    <a:pt x="81" y="416"/>
                  </a:lnTo>
                  <a:lnTo>
                    <a:pt x="81" y="557"/>
                  </a:lnTo>
                  <a:lnTo>
                    <a:pt x="103" y="557"/>
                  </a:lnTo>
                  <a:lnTo>
                    <a:pt x="103" y="713"/>
                  </a:lnTo>
                  <a:lnTo>
                    <a:pt x="447" y="713"/>
                  </a:lnTo>
                  <a:lnTo>
                    <a:pt x="447" y="559"/>
                  </a:lnTo>
                  <a:lnTo>
                    <a:pt x="473" y="559"/>
                  </a:lnTo>
                  <a:lnTo>
                    <a:pt x="473" y="270"/>
                  </a:lnTo>
                  <a:lnTo>
                    <a:pt x="504" y="296"/>
                  </a:lnTo>
                  <a:lnTo>
                    <a:pt x="570" y="296"/>
                  </a:lnTo>
                  <a:lnTo>
                    <a:pt x="577" y="285"/>
                  </a:lnTo>
                  <a:lnTo>
                    <a:pt x="627" y="209"/>
                  </a:lnTo>
                  <a:lnTo>
                    <a:pt x="721" y="78"/>
                  </a:lnTo>
                  <a:lnTo>
                    <a:pt x="614" y="0"/>
                  </a:lnTo>
                  <a:lnTo>
                    <a:pt x="546" y="97"/>
                  </a:lnTo>
                  <a:lnTo>
                    <a:pt x="529" y="118"/>
                  </a:lnTo>
                  <a:lnTo>
                    <a:pt x="391" y="28"/>
                  </a:lnTo>
                  <a:lnTo>
                    <a:pt x="336" y="28"/>
                  </a:lnTo>
                  <a:lnTo>
                    <a:pt x="301" y="113"/>
                  </a:lnTo>
                  <a:lnTo>
                    <a:pt x="285" y="80"/>
                  </a:lnTo>
                  <a:lnTo>
                    <a:pt x="302" y="27"/>
                  </a:lnTo>
                  <a:lnTo>
                    <a:pt x="253" y="27"/>
                  </a:lnTo>
                  <a:lnTo>
                    <a:pt x="269" y="81"/>
                  </a:lnTo>
                  <a:lnTo>
                    <a:pt x="253" y="113"/>
                  </a:lnTo>
                  <a:lnTo>
                    <a:pt x="213" y="2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CH" sz="1200"/>
            </a:p>
          </p:txBody>
        </p:sp>
        <p:sp>
          <p:nvSpPr>
            <p:cNvPr id="68" name="Arc 501"/>
            <p:cNvSpPr>
              <a:spLocks noChangeAspect="1"/>
            </p:cNvSpPr>
            <p:nvPr/>
          </p:nvSpPr>
          <p:spPr bwMode="auto">
            <a:xfrm>
              <a:off x="1621" y="2096"/>
              <a:ext cx="99" cy="85"/>
            </a:xfrm>
            <a:custGeom>
              <a:avLst/>
              <a:gdLst>
                <a:gd name="T0" fmla="*/ 0 w 35922"/>
                <a:gd name="T1" fmla="*/ 0 h 36628"/>
                <a:gd name="T2" fmla="*/ 0 w 35922"/>
                <a:gd name="T3" fmla="*/ 0 h 36628"/>
                <a:gd name="T4" fmla="*/ 0 w 35922"/>
                <a:gd name="T5" fmla="*/ 0 h 366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922" h="36628" fill="none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</a:path>
                <a:path w="35922" h="36628" stroke="0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  <a:lnTo>
                    <a:pt x="21600" y="21600"/>
                  </a:lnTo>
                  <a:lnTo>
                    <a:pt x="6084" y="3662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69" name="Oval 502"/>
            <p:cNvSpPr>
              <a:spLocks noChangeAspect="1" noChangeArrowheads="1"/>
            </p:cNvSpPr>
            <p:nvPr/>
          </p:nvSpPr>
          <p:spPr bwMode="auto">
            <a:xfrm>
              <a:off x="1494" y="2299"/>
              <a:ext cx="82" cy="10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70" name="Oval 503"/>
            <p:cNvSpPr>
              <a:spLocks noChangeAspect="1" noChangeArrowheads="1"/>
            </p:cNvSpPr>
            <p:nvPr/>
          </p:nvSpPr>
          <p:spPr bwMode="auto">
            <a:xfrm>
              <a:off x="1997" y="2292"/>
              <a:ext cx="92" cy="84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grpSp>
        <p:nvGrpSpPr>
          <p:cNvPr id="71" name="Group 498"/>
          <p:cNvGrpSpPr>
            <a:grpSpLocks noChangeAspect="1"/>
          </p:cNvGrpSpPr>
          <p:nvPr/>
        </p:nvGrpSpPr>
        <p:grpSpPr bwMode="auto">
          <a:xfrm>
            <a:off x="5724128" y="1844824"/>
            <a:ext cx="391968" cy="483493"/>
            <a:chOff x="1494" y="1847"/>
            <a:chExt cx="734" cy="934"/>
          </a:xfrm>
          <a:solidFill>
            <a:srgbClr val="000066"/>
          </a:solidFill>
        </p:grpSpPr>
        <p:sp>
          <p:nvSpPr>
            <p:cNvPr id="77" name="Oval 499"/>
            <p:cNvSpPr>
              <a:spLocks noChangeAspect="1" noChangeArrowheads="1"/>
            </p:cNvSpPr>
            <p:nvPr/>
          </p:nvSpPr>
          <p:spPr bwMode="auto">
            <a:xfrm>
              <a:off x="1683" y="1847"/>
              <a:ext cx="207" cy="225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99" name="Freeform 500"/>
            <p:cNvSpPr>
              <a:spLocks noChangeAspect="1"/>
            </p:cNvSpPr>
            <p:nvPr/>
          </p:nvSpPr>
          <p:spPr bwMode="auto">
            <a:xfrm>
              <a:off x="1506" y="2067"/>
              <a:ext cx="722" cy="714"/>
            </a:xfrm>
            <a:custGeom>
              <a:avLst/>
              <a:gdLst>
                <a:gd name="T0" fmla="*/ 213 w 722"/>
                <a:gd name="T1" fmla="*/ 28 h 714"/>
                <a:gd name="T2" fmla="*/ 171 w 722"/>
                <a:gd name="T3" fmla="*/ 28 h 714"/>
                <a:gd name="T4" fmla="*/ 116 w 722"/>
                <a:gd name="T5" fmla="*/ 64 h 714"/>
                <a:gd name="T6" fmla="*/ 0 w 722"/>
                <a:gd name="T7" fmla="*/ 246 h 714"/>
                <a:gd name="T8" fmla="*/ 5 w 722"/>
                <a:gd name="T9" fmla="*/ 330 h 714"/>
                <a:gd name="T10" fmla="*/ 84 w 722"/>
                <a:gd name="T11" fmla="*/ 394 h 714"/>
                <a:gd name="T12" fmla="*/ 149 w 722"/>
                <a:gd name="T13" fmla="*/ 442 h 714"/>
                <a:gd name="T14" fmla="*/ 228 w 722"/>
                <a:gd name="T15" fmla="*/ 334 h 714"/>
                <a:gd name="T16" fmla="*/ 195 w 722"/>
                <a:gd name="T17" fmla="*/ 307 h 714"/>
                <a:gd name="T18" fmla="*/ 172 w 722"/>
                <a:gd name="T19" fmla="*/ 281 h 714"/>
                <a:gd name="T20" fmla="*/ 225 w 722"/>
                <a:gd name="T21" fmla="*/ 190 h 714"/>
                <a:gd name="T22" fmla="*/ 380 w 722"/>
                <a:gd name="T23" fmla="*/ 306 h 714"/>
                <a:gd name="T24" fmla="*/ 229 w 722"/>
                <a:gd name="T25" fmla="*/ 533 h 714"/>
                <a:gd name="T26" fmla="*/ 81 w 722"/>
                <a:gd name="T27" fmla="*/ 416 h 714"/>
                <a:gd name="T28" fmla="*/ 81 w 722"/>
                <a:gd name="T29" fmla="*/ 557 h 714"/>
                <a:gd name="T30" fmla="*/ 103 w 722"/>
                <a:gd name="T31" fmla="*/ 557 h 714"/>
                <a:gd name="T32" fmla="*/ 103 w 722"/>
                <a:gd name="T33" fmla="*/ 713 h 714"/>
                <a:gd name="T34" fmla="*/ 447 w 722"/>
                <a:gd name="T35" fmla="*/ 713 h 714"/>
                <a:gd name="T36" fmla="*/ 447 w 722"/>
                <a:gd name="T37" fmla="*/ 559 h 714"/>
                <a:gd name="T38" fmla="*/ 473 w 722"/>
                <a:gd name="T39" fmla="*/ 559 h 714"/>
                <a:gd name="T40" fmla="*/ 473 w 722"/>
                <a:gd name="T41" fmla="*/ 270 h 714"/>
                <a:gd name="T42" fmla="*/ 504 w 722"/>
                <a:gd name="T43" fmla="*/ 296 h 714"/>
                <a:gd name="T44" fmla="*/ 570 w 722"/>
                <a:gd name="T45" fmla="*/ 296 h 714"/>
                <a:gd name="T46" fmla="*/ 577 w 722"/>
                <a:gd name="T47" fmla="*/ 285 h 714"/>
                <a:gd name="T48" fmla="*/ 627 w 722"/>
                <a:gd name="T49" fmla="*/ 209 h 714"/>
                <a:gd name="T50" fmla="*/ 721 w 722"/>
                <a:gd name="T51" fmla="*/ 78 h 714"/>
                <a:gd name="T52" fmla="*/ 614 w 722"/>
                <a:gd name="T53" fmla="*/ 0 h 714"/>
                <a:gd name="T54" fmla="*/ 546 w 722"/>
                <a:gd name="T55" fmla="*/ 97 h 714"/>
                <a:gd name="T56" fmla="*/ 529 w 722"/>
                <a:gd name="T57" fmla="*/ 118 h 714"/>
                <a:gd name="T58" fmla="*/ 391 w 722"/>
                <a:gd name="T59" fmla="*/ 28 h 714"/>
                <a:gd name="T60" fmla="*/ 336 w 722"/>
                <a:gd name="T61" fmla="*/ 28 h 714"/>
                <a:gd name="T62" fmla="*/ 301 w 722"/>
                <a:gd name="T63" fmla="*/ 113 h 714"/>
                <a:gd name="T64" fmla="*/ 285 w 722"/>
                <a:gd name="T65" fmla="*/ 80 h 714"/>
                <a:gd name="T66" fmla="*/ 302 w 722"/>
                <a:gd name="T67" fmla="*/ 27 h 714"/>
                <a:gd name="T68" fmla="*/ 253 w 722"/>
                <a:gd name="T69" fmla="*/ 27 h 714"/>
                <a:gd name="T70" fmla="*/ 269 w 722"/>
                <a:gd name="T71" fmla="*/ 81 h 714"/>
                <a:gd name="T72" fmla="*/ 253 w 722"/>
                <a:gd name="T73" fmla="*/ 113 h 714"/>
                <a:gd name="T74" fmla="*/ 213 w 722"/>
                <a:gd name="T75" fmla="*/ 28 h 7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22" h="714">
                  <a:moveTo>
                    <a:pt x="213" y="28"/>
                  </a:moveTo>
                  <a:lnTo>
                    <a:pt x="171" y="28"/>
                  </a:lnTo>
                  <a:lnTo>
                    <a:pt x="116" y="64"/>
                  </a:lnTo>
                  <a:lnTo>
                    <a:pt x="0" y="246"/>
                  </a:lnTo>
                  <a:lnTo>
                    <a:pt x="5" y="330"/>
                  </a:lnTo>
                  <a:lnTo>
                    <a:pt x="84" y="394"/>
                  </a:lnTo>
                  <a:lnTo>
                    <a:pt x="149" y="442"/>
                  </a:lnTo>
                  <a:lnTo>
                    <a:pt x="228" y="334"/>
                  </a:lnTo>
                  <a:lnTo>
                    <a:pt x="195" y="307"/>
                  </a:lnTo>
                  <a:lnTo>
                    <a:pt x="172" y="281"/>
                  </a:lnTo>
                  <a:lnTo>
                    <a:pt x="225" y="190"/>
                  </a:lnTo>
                  <a:lnTo>
                    <a:pt x="380" y="306"/>
                  </a:lnTo>
                  <a:lnTo>
                    <a:pt x="229" y="533"/>
                  </a:lnTo>
                  <a:lnTo>
                    <a:pt x="81" y="416"/>
                  </a:lnTo>
                  <a:lnTo>
                    <a:pt x="81" y="557"/>
                  </a:lnTo>
                  <a:lnTo>
                    <a:pt x="103" y="557"/>
                  </a:lnTo>
                  <a:lnTo>
                    <a:pt x="103" y="713"/>
                  </a:lnTo>
                  <a:lnTo>
                    <a:pt x="447" y="713"/>
                  </a:lnTo>
                  <a:lnTo>
                    <a:pt x="447" y="559"/>
                  </a:lnTo>
                  <a:lnTo>
                    <a:pt x="473" y="559"/>
                  </a:lnTo>
                  <a:lnTo>
                    <a:pt x="473" y="270"/>
                  </a:lnTo>
                  <a:lnTo>
                    <a:pt x="504" y="296"/>
                  </a:lnTo>
                  <a:lnTo>
                    <a:pt x="570" y="296"/>
                  </a:lnTo>
                  <a:lnTo>
                    <a:pt x="577" y="285"/>
                  </a:lnTo>
                  <a:lnTo>
                    <a:pt x="627" y="209"/>
                  </a:lnTo>
                  <a:lnTo>
                    <a:pt x="721" y="78"/>
                  </a:lnTo>
                  <a:lnTo>
                    <a:pt x="614" y="0"/>
                  </a:lnTo>
                  <a:lnTo>
                    <a:pt x="546" y="97"/>
                  </a:lnTo>
                  <a:lnTo>
                    <a:pt x="529" y="118"/>
                  </a:lnTo>
                  <a:lnTo>
                    <a:pt x="391" y="28"/>
                  </a:lnTo>
                  <a:lnTo>
                    <a:pt x="336" y="28"/>
                  </a:lnTo>
                  <a:lnTo>
                    <a:pt x="301" y="113"/>
                  </a:lnTo>
                  <a:lnTo>
                    <a:pt x="285" y="80"/>
                  </a:lnTo>
                  <a:lnTo>
                    <a:pt x="302" y="27"/>
                  </a:lnTo>
                  <a:lnTo>
                    <a:pt x="253" y="27"/>
                  </a:lnTo>
                  <a:lnTo>
                    <a:pt x="269" y="81"/>
                  </a:lnTo>
                  <a:lnTo>
                    <a:pt x="253" y="113"/>
                  </a:lnTo>
                  <a:lnTo>
                    <a:pt x="213" y="2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CH" sz="1200"/>
            </a:p>
          </p:txBody>
        </p:sp>
        <p:sp>
          <p:nvSpPr>
            <p:cNvPr id="100" name="Arc 501"/>
            <p:cNvSpPr>
              <a:spLocks noChangeAspect="1"/>
            </p:cNvSpPr>
            <p:nvPr/>
          </p:nvSpPr>
          <p:spPr bwMode="auto">
            <a:xfrm>
              <a:off x="1621" y="2096"/>
              <a:ext cx="99" cy="85"/>
            </a:xfrm>
            <a:custGeom>
              <a:avLst/>
              <a:gdLst>
                <a:gd name="T0" fmla="*/ 0 w 35922"/>
                <a:gd name="T1" fmla="*/ 0 h 36628"/>
                <a:gd name="T2" fmla="*/ 0 w 35922"/>
                <a:gd name="T3" fmla="*/ 0 h 36628"/>
                <a:gd name="T4" fmla="*/ 0 w 35922"/>
                <a:gd name="T5" fmla="*/ 0 h 366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922" h="36628" fill="none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</a:path>
                <a:path w="35922" h="36628" stroke="0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  <a:lnTo>
                    <a:pt x="21600" y="21600"/>
                  </a:lnTo>
                  <a:lnTo>
                    <a:pt x="6084" y="3662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101" name="Oval 502"/>
            <p:cNvSpPr>
              <a:spLocks noChangeAspect="1" noChangeArrowheads="1"/>
            </p:cNvSpPr>
            <p:nvPr/>
          </p:nvSpPr>
          <p:spPr bwMode="auto">
            <a:xfrm>
              <a:off x="1494" y="2299"/>
              <a:ext cx="82" cy="10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102" name="Oval 503"/>
            <p:cNvSpPr>
              <a:spLocks noChangeAspect="1" noChangeArrowheads="1"/>
            </p:cNvSpPr>
            <p:nvPr/>
          </p:nvSpPr>
          <p:spPr bwMode="auto">
            <a:xfrm>
              <a:off x="1997" y="2292"/>
              <a:ext cx="92" cy="84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</p:spTree>
    <p:extLst>
      <p:ext uri="{BB962C8B-B14F-4D97-AF65-F5344CB8AC3E}">
        <p14:creationId xmlns:p14="http://schemas.microsoft.com/office/powerpoint/2010/main" val="422622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44624"/>
            <a:ext cx="7620000" cy="114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CH" kern="1200" dirty="0" smtClean="0"/>
              <a:t>Prontuario d’attività</a:t>
            </a:r>
            <a:endParaRPr lang="it-CH" kern="1200" dirty="0"/>
          </a:p>
        </p:txBody>
      </p:sp>
      <p:grpSp>
        <p:nvGrpSpPr>
          <p:cNvPr id="26" name="Group 498"/>
          <p:cNvGrpSpPr>
            <a:grpSpLocks noChangeAspect="1"/>
          </p:cNvGrpSpPr>
          <p:nvPr/>
        </p:nvGrpSpPr>
        <p:grpSpPr bwMode="auto">
          <a:xfrm>
            <a:off x="2915816" y="1988840"/>
            <a:ext cx="391968" cy="483493"/>
            <a:chOff x="1494" y="1847"/>
            <a:chExt cx="734" cy="934"/>
          </a:xfrm>
          <a:solidFill>
            <a:srgbClr val="3366FF"/>
          </a:solidFill>
        </p:grpSpPr>
        <p:sp>
          <p:nvSpPr>
            <p:cNvPr id="72" name="Oval 499"/>
            <p:cNvSpPr>
              <a:spLocks noChangeAspect="1" noChangeArrowheads="1"/>
            </p:cNvSpPr>
            <p:nvPr/>
          </p:nvSpPr>
          <p:spPr bwMode="auto">
            <a:xfrm>
              <a:off x="1683" y="1847"/>
              <a:ext cx="207" cy="225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73" name="Freeform 500"/>
            <p:cNvSpPr>
              <a:spLocks noChangeAspect="1"/>
            </p:cNvSpPr>
            <p:nvPr/>
          </p:nvSpPr>
          <p:spPr bwMode="auto">
            <a:xfrm>
              <a:off x="1506" y="2067"/>
              <a:ext cx="722" cy="714"/>
            </a:xfrm>
            <a:custGeom>
              <a:avLst/>
              <a:gdLst>
                <a:gd name="T0" fmla="*/ 213 w 722"/>
                <a:gd name="T1" fmla="*/ 28 h 714"/>
                <a:gd name="T2" fmla="*/ 171 w 722"/>
                <a:gd name="T3" fmla="*/ 28 h 714"/>
                <a:gd name="T4" fmla="*/ 116 w 722"/>
                <a:gd name="T5" fmla="*/ 64 h 714"/>
                <a:gd name="T6" fmla="*/ 0 w 722"/>
                <a:gd name="T7" fmla="*/ 246 h 714"/>
                <a:gd name="T8" fmla="*/ 5 w 722"/>
                <a:gd name="T9" fmla="*/ 330 h 714"/>
                <a:gd name="T10" fmla="*/ 84 w 722"/>
                <a:gd name="T11" fmla="*/ 394 h 714"/>
                <a:gd name="T12" fmla="*/ 149 w 722"/>
                <a:gd name="T13" fmla="*/ 442 h 714"/>
                <a:gd name="T14" fmla="*/ 228 w 722"/>
                <a:gd name="T15" fmla="*/ 334 h 714"/>
                <a:gd name="T16" fmla="*/ 195 w 722"/>
                <a:gd name="T17" fmla="*/ 307 h 714"/>
                <a:gd name="T18" fmla="*/ 172 w 722"/>
                <a:gd name="T19" fmla="*/ 281 h 714"/>
                <a:gd name="T20" fmla="*/ 225 w 722"/>
                <a:gd name="T21" fmla="*/ 190 h 714"/>
                <a:gd name="T22" fmla="*/ 380 w 722"/>
                <a:gd name="T23" fmla="*/ 306 h 714"/>
                <a:gd name="T24" fmla="*/ 229 w 722"/>
                <a:gd name="T25" fmla="*/ 533 h 714"/>
                <a:gd name="T26" fmla="*/ 81 w 722"/>
                <a:gd name="T27" fmla="*/ 416 h 714"/>
                <a:gd name="T28" fmla="*/ 81 w 722"/>
                <a:gd name="T29" fmla="*/ 557 h 714"/>
                <a:gd name="T30" fmla="*/ 103 w 722"/>
                <a:gd name="T31" fmla="*/ 557 h 714"/>
                <a:gd name="T32" fmla="*/ 103 w 722"/>
                <a:gd name="T33" fmla="*/ 713 h 714"/>
                <a:gd name="T34" fmla="*/ 447 w 722"/>
                <a:gd name="T35" fmla="*/ 713 h 714"/>
                <a:gd name="T36" fmla="*/ 447 w 722"/>
                <a:gd name="T37" fmla="*/ 559 h 714"/>
                <a:gd name="T38" fmla="*/ 473 w 722"/>
                <a:gd name="T39" fmla="*/ 559 h 714"/>
                <a:gd name="T40" fmla="*/ 473 w 722"/>
                <a:gd name="T41" fmla="*/ 270 h 714"/>
                <a:gd name="T42" fmla="*/ 504 w 722"/>
                <a:gd name="T43" fmla="*/ 296 h 714"/>
                <a:gd name="T44" fmla="*/ 570 w 722"/>
                <a:gd name="T45" fmla="*/ 296 h 714"/>
                <a:gd name="T46" fmla="*/ 577 w 722"/>
                <a:gd name="T47" fmla="*/ 285 h 714"/>
                <a:gd name="T48" fmla="*/ 627 w 722"/>
                <a:gd name="T49" fmla="*/ 209 h 714"/>
                <a:gd name="T50" fmla="*/ 721 w 722"/>
                <a:gd name="T51" fmla="*/ 78 h 714"/>
                <a:gd name="T52" fmla="*/ 614 w 722"/>
                <a:gd name="T53" fmla="*/ 0 h 714"/>
                <a:gd name="T54" fmla="*/ 546 w 722"/>
                <a:gd name="T55" fmla="*/ 97 h 714"/>
                <a:gd name="T56" fmla="*/ 529 w 722"/>
                <a:gd name="T57" fmla="*/ 118 h 714"/>
                <a:gd name="T58" fmla="*/ 391 w 722"/>
                <a:gd name="T59" fmla="*/ 28 h 714"/>
                <a:gd name="T60" fmla="*/ 336 w 722"/>
                <a:gd name="T61" fmla="*/ 28 h 714"/>
                <a:gd name="T62" fmla="*/ 301 w 722"/>
                <a:gd name="T63" fmla="*/ 113 h 714"/>
                <a:gd name="T64" fmla="*/ 285 w 722"/>
                <a:gd name="T65" fmla="*/ 80 h 714"/>
                <a:gd name="T66" fmla="*/ 302 w 722"/>
                <a:gd name="T67" fmla="*/ 27 h 714"/>
                <a:gd name="T68" fmla="*/ 253 w 722"/>
                <a:gd name="T69" fmla="*/ 27 h 714"/>
                <a:gd name="T70" fmla="*/ 269 w 722"/>
                <a:gd name="T71" fmla="*/ 81 h 714"/>
                <a:gd name="T72" fmla="*/ 253 w 722"/>
                <a:gd name="T73" fmla="*/ 113 h 714"/>
                <a:gd name="T74" fmla="*/ 213 w 722"/>
                <a:gd name="T75" fmla="*/ 28 h 7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22" h="714">
                  <a:moveTo>
                    <a:pt x="213" y="28"/>
                  </a:moveTo>
                  <a:lnTo>
                    <a:pt x="171" y="28"/>
                  </a:lnTo>
                  <a:lnTo>
                    <a:pt x="116" y="64"/>
                  </a:lnTo>
                  <a:lnTo>
                    <a:pt x="0" y="246"/>
                  </a:lnTo>
                  <a:lnTo>
                    <a:pt x="5" y="330"/>
                  </a:lnTo>
                  <a:lnTo>
                    <a:pt x="84" y="394"/>
                  </a:lnTo>
                  <a:lnTo>
                    <a:pt x="149" y="442"/>
                  </a:lnTo>
                  <a:lnTo>
                    <a:pt x="228" y="334"/>
                  </a:lnTo>
                  <a:lnTo>
                    <a:pt x="195" y="307"/>
                  </a:lnTo>
                  <a:lnTo>
                    <a:pt x="172" y="281"/>
                  </a:lnTo>
                  <a:lnTo>
                    <a:pt x="225" y="190"/>
                  </a:lnTo>
                  <a:lnTo>
                    <a:pt x="380" y="306"/>
                  </a:lnTo>
                  <a:lnTo>
                    <a:pt x="229" y="533"/>
                  </a:lnTo>
                  <a:lnTo>
                    <a:pt x="81" y="416"/>
                  </a:lnTo>
                  <a:lnTo>
                    <a:pt x="81" y="557"/>
                  </a:lnTo>
                  <a:lnTo>
                    <a:pt x="103" y="557"/>
                  </a:lnTo>
                  <a:lnTo>
                    <a:pt x="103" y="713"/>
                  </a:lnTo>
                  <a:lnTo>
                    <a:pt x="447" y="713"/>
                  </a:lnTo>
                  <a:lnTo>
                    <a:pt x="447" y="559"/>
                  </a:lnTo>
                  <a:lnTo>
                    <a:pt x="473" y="559"/>
                  </a:lnTo>
                  <a:lnTo>
                    <a:pt x="473" y="270"/>
                  </a:lnTo>
                  <a:lnTo>
                    <a:pt x="504" y="296"/>
                  </a:lnTo>
                  <a:lnTo>
                    <a:pt x="570" y="296"/>
                  </a:lnTo>
                  <a:lnTo>
                    <a:pt x="577" y="285"/>
                  </a:lnTo>
                  <a:lnTo>
                    <a:pt x="627" y="209"/>
                  </a:lnTo>
                  <a:lnTo>
                    <a:pt x="721" y="78"/>
                  </a:lnTo>
                  <a:lnTo>
                    <a:pt x="614" y="0"/>
                  </a:lnTo>
                  <a:lnTo>
                    <a:pt x="546" y="97"/>
                  </a:lnTo>
                  <a:lnTo>
                    <a:pt x="529" y="118"/>
                  </a:lnTo>
                  <a:lnTo>
                    <a:pt x="391" y="28"/>
                  </a:lnTo>
                  <a:lnTo>
                    <a:pt x="336" y="28"/>
                  </a:lnTo>
                  <a:lnTo>
                    <a:pt x="301" y="113"/>
                  </a:lnTo>
                  <a:lnTo>
                    <a:pt x="285" y="80"/>
                  </a:lnTo>
                  <a:lnTo>
                    <a:pt x="302" y="27"/>
                  </a:lnTo>
                  <a:lnTo>
                    <a:pt x="253" y="27"/>
                  </a:lnTo>
                  <a:lnTo>
                    <a:pt x="269" y="81"/>
                  </a:lnTo>
                  <a:lnTo>
                    <a:pt x="253" y="113"/>
                  </a:lnTo>
                  <a:lnTo>
                    <a:pt x="213" y="2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CH" sz="1200"/>
            </a:p>
          </p:txBody>
        </p:sp>
        <p:sp>
          <p:nvSpPr>
            <p:cNvPr id="74" name="Arc 501"/>
            <p:cNvSpPr>
              <a:spLocks noChangeAspect="1"/>
            </p:cNvSpPr>
            <p:nvPr/>
          </p:nvSpPr>
          <p:spPr bwMode="auto">
            <a:xfrm>
              <a:off x="1621" y="2096"/>
              <a:ext cx="99" cy="85"/>
            </a:xfrm>
            <a:custGeom>
              <a:avLst/>
              <a:gdLst>
                <a:gd name="T0" fmla="*/ 0 w 35922"/>
                <a:gd name="T1" fmla="*/ 0 h 36628"/>
                <a:gd name="T2" fmla="*/ 0 w 35922"/>
                <a:gd name="T3" fmla="*/ 0 h 36628"/>
                <a:gd name="T4" fmla="*/ 0 w 35922"/>
                <a:gd name="T5" fmla="*/ 0 h 366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922" h="36628" fill="none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</a:path>
                <a:path w="35922" h="36628" stroke="0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  <a:lnTo>
                    <a:pt x="21600" y="21600"/>
                  </a:lnTo>
                  <a:lnTo>
                    <a:pt x="6084" y="3662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75" name="Oval 502"/>
            <p:cNvSpPr>
              <a:spLocks noChangeAspect="1" noChangeArrowheads="1"/>
            </p:cNvSpPr>
            <p:nvPr/>
          </p:nvSpPr>
          <p:spPr bwMode="auto">
            <a:xfrm>
              <a:off x="1494" y="2299"/>
              <a:ext cx="82" cy="10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76" name="Oval 503"/>
            <p:cNvSpPr>
              <a:spLocks noChangeAspect="1" noChangeArrowheads="1"/>
            </p:cNvSpPr>
            <p:nvPr/>
          </p:nvSpPr>
          <p:spPr bwMode="auto">
            <a:xfrm>
              <a:off x="1997" y="2292"/>
              <a:ext cx="92" cy="84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sp>
        <p:nvSpPr>
          <p:cNvPr id="78" name="Rechteck 77"/>
          <p:cNvSpPr/>
          <p:nvPr/>
        </p:nvSpPr>
        <p:spPr>
          <a:xfrm>
            <a:off x="395536" y="4221088"/>
            <a:ext cx="280831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u="sng" dirty="0" err="1" smtClean="0"/>
              <a:t>Momenti</a:t>
            </a:r>
            <a:r>
              <a:rPr lang="en-US" sz="1800" u="sng" dirty="0" smtClean="0"/>
              <a:t> di </a:t>
            </a:r>
            <a:r>
              <a:rPr lang="en-US" sz="1800" u="sng" dirty="0" err="1" smtClean="0"/>
              <a:t>contatto</a:t>
            </a:r>
            <a:endParaRPr lang="en-US" sz="1800" u="sng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smtClean="0"/>
              <a:t>Stand </a:t>
            </a:r>
            <a:r>
              <a:rPr lang="en-US" b="1" dirty="0" err="1" smtClean="0"/>
              <a:t>agli</a:t>
            </a:r>
            <a:r>
              <a:rPr lang="en-US" b="1" dirty="0" smtClean="0"/>
              <a:t> </a:t>
            </a:r>
            <a:r>
              <a:rPr lang="en-US" b="1" dirty="0" err="1" smtClean="0"/>
              <a:t>eventi</a:t>
            </a:r>
            <a:r>
              <a:rPr lang="en-US" b="1" dirty="0" smtClean="0"/>
              <a:t> </a:t>
            </a:r>
            <a:r>
              <a:rPr lang="en-US" b="1" dirty="0" err="1" smtClean="0"/>
              <a:t>sportivi</a:t>
            </a:r>
            <a:r>
              <a:rPr lang="en-US" b="1" dirty="0" smtClean="0"/>
              <a:t>, </a:t>
            </a:r>
            <a:r>
              <a:rPr lang="en-US" b="1" dirty="0" err="1" smtClean="0"/>
              <a:t>feste</a:t>
            </a:r>
            <a:r>
              <a:rPr lang="en-US" b="1" dirty="0" smtClean="0"/>
              <a:t> di </a:t>
            </a:r>
            <a:r>
              <a:rPr lang="en-US" b="1" dirty="0" err="1" smtClean="0"/>
              <a:t>paese</a:t>
            </a:r>
            <a:r>
              <a:rPr lang="en-US" b="1" dirty="0" smtClean="0"/>
              <a:t>, </a:t>
            </a:r>
            <a:r>
              <a:rPr lang="en-US" b="1" dirty="0" err="1" smtClean="0"/>
              <a:t>carnevali</a:t>
            </a:r>
            <a:r>
              <a:rPr lang="en-US" b="1" dirty="0" smtClean="0"/>
              <a:t>, ...</a:t>
            </a:r>
            <a:endParaRPr lang="en-US" b="1" dirty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Tiri</a:t>
            </a:r>
            <a:r>
              <a:rPr lang="en-US" b="1" dirty="0" smtClean="0"/>
              <a:t> per </a:t>
            </a:r>
            <a:r>
              <a:rPr lang="en-US" b="1" dirty="0" err="1" smtClean="0"/>
              <a:t>tutti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Battesimi</a:t>
            </a:r>
            <a:r>
              <a:rPr lang="en-US" b="1" dirty="0" smtClean="0"/>
              <a:t> del </a:t>
            </a:r>
            <a:r>
              <a:rPr lang="en-US" b="1" dirty="0" err="1" smtClean="0"/>
              <a:t>tiro</a:t>
            </a:r>
            <a:endParaRPr lang="en-US" b="1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Introduzione</a:t>
            </a:r>
            <a:r>
              <a:rPr lang="en-US" b="1" dirty="0" smtClean="0"/>
              <a:t> al </a:t>
            </a:r>
            <a:r>
              <a:rPr lang="en-US" b="1" dirty="0" err="1" smtClean="0"/>
              <a:t>tiro</a:t>
            </a:r>
            <a:endParaRPr lang="en-US" b="1" dirty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smtClean="0"/>
              <a:t>...</a:t>
            </a:r>
          </a:p>
        </p:txBody>
      </p:sp>
      <p:grpSp>
        <p:nvGrpSpPr>
          <p:cNvPr id="79" name="Group 498"/>
          <p:cNvGrpSpPr>
            <a:grpSpLocks noChangeAspect="1"/>
          </p:cNvGrpSpPr>
          <p:nvPr/>
        </p:nvGrpSpPr>
        <p:grpSpPr bwMode="auto">
          <a:xfrm>
            <a:off x="3275856" y="1556792"/>
            <a:ext cx="391968" cy="483493"/>
            <a:chOff x="1494" y="1847"/>
            <a:chExt cx="734" cy="934"/>
          </a:xfrm>
          <a:solidFill>
            <a:srgbClr val="3366FF"/>
          </a:solidFill>
        </p:grpSpPr>
        <p:sp>
          <p:nvSpPr>
            <p:cNvPr id="80" name="Oval 499"/>
            <p:cNvSpPr>
              <a:spLocks noChangeAspect="1" noChangeArrowheads="1"/>
            </p:cNvSpPr>
            <p:nvPr/>
          </p:nvSpPr>
          <p:spPr bwMode="auto">
            <a:xfrm>
              <a:off x="1683" y="1847"/>
              <a:ext cx="207" cy="225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81" name="Freeform 500"/>
            <p:cNvSpPr>
              <a:spLocks noChangeAspect="1"/>
            </p:cNvSpPr>
            <p:nvPr/>
          </p:nvSpPr>
          <p:spPr bwMode="auto">
            <a:xfrm>
              <a:off x="1506" y="2067"/>
              <a:ext cx="722" cy="714"/>
            </a:xfrm>
            <a:custGeom>
              <a:avLst/>
              <a:gdLst>
                <a:gd name="T0" fmla="*/ 213 w 722"/>
                <a:gd name="T1" fmla="*/ 28 h 714"/>
                <a:gd name="T2" fmla="*/ 171 w 722"/>
                <a:gd name="T3" fmla="*/ 28 h 714"/>
                <a:gd name="T4" fmla="*/ 116 w 722"/>
                <a:gd name="T5" fmla="*/ 64 h 714"/>
                <a:gd name="T6" fmla="*/ 0 w 722"/>
                <a:gd name="T7" fmla="*/ 246 h 714"/>
                <a:gd name="T8" fmla="*/ 5 w 722"/>
                <a:gd name="T9" fmla="*/ 330 h 714"/>
                <a:gd name="T10" fmla="*/ 84 w 722"/>
                <a:gd name="T11" fmla="*/ 394 h 714"/>
                <a:gd name="T12" fmla="*/ 149 w 722"/>
                <a:gd name="T13" fmla="*/ 442 h 714"/>
                <a:gd name="T14" fmla="*/ 228 w 722"/>
                <a:gd name="T15" fmla="*/ 334 h 714"/>
                <a:gd name="T16" fmla="*/ 195 w 722"/>
                <a:gd name="T17" fmla="*/ 307 h 714"/>
                <a:gd name="T18" fmla="*/ 172 w 722"/>
                <a:gd name="T19" fmla="*/ 281 h 714"/>
                <a:gd name="T20" fmla="*/ 225 w 722"/>
                <a:gd name="T21" fmla="*/ 190 h 714"/>
                <a:gd name="T22" fmla="*/ 380 w 722"/>
                <a:gd name="T23" fmla="*/ 306 h 714"/>
                <a:gd name="T24" fmla="*/ 229 w 722"/>
                <a:gd name="T25" fmla="*/ 533 h 714"/>
                <a:gd name="T26" fmla="*/ 81 w 722"/>
                <a:gd name="T27" fmla="*/ 416 h 714"/>
                <a:gd name="T28" fmla="*/ 81 w 722"/>
                <a:gd name="T29" fmla="*/ 557 h 714"/>
                <a:gd name="T30" fmla="*/ 103 w 722"/>
                <a:gd name="T31" fmla="*/ 557 h 714"/>
                <a:gd name="T32" fmla="*/ 103 w 722"/>
                <a:gd name="T33" fmla="*/ 713 h 714"/>
                <a:gd name="T34" fmla="*/ 447 w 722"/>
                <a:gd name="T35" fmla="*/ 713 h 714"/>
                <a:gd name="T36" fmla="*/ 447 w 722"/>
                <a:gd name="T37" fmla="*/ 559 h 714"/>
                <a:gd name="T38" fmla="*/ 473 w 722"/>
                <a:gd name="T39" fmla="*/ 559 h 714"/>
                <a:gd name="T40" fmla="*/ 473 w 722"/>
                <a:gd name="T41" fmla="*/ 270 h 714"/>
                <a:gd name="T42" fmla="*/ 504 w 722"/>
                <a:gd name="T43" fmla="*/ 296 h 714"/>
                <a:gd name="T44" fmla="*/ 570 w 722"/>
                <a:gd name="T45" fmla="*/ 296 h 714"/>
                <a:gd name="T46" fmla="*/ 577 w 722"/>
                <a:gd name="T47" fmla="*/ 285 h 714"/>
                <a:gd name="T48" fmla="*/ 627 w 722"/>
                <a:gd name="T49" fmla="*/ 209 h 714"/>
                <a:gd name="T50" fmla="*/ 721 w 722"/>
                <a:gd name="T51" fmla="*/ 78 h 714"/>
                <a:gd name="T52" fmla="*/ 614 w 722"/>
                <a:gd name="T53" fmla="*/ 0 h 714"/>
                <a:gd name="T54" fmla="*/ 546 w 722"/>
                <a:gd name="T55" fmla="*/ 97 h 714"/>
                <a:gd name="T56" fmla="*/ 529 w 722"/>
                <a:gd name="T57" fmla="*/ 118 h 714"/>
                <a:gd name="T58" fmla="*/ 391 w 722"/>
                <a:gd name="T59" fmla="*/ 28 h 714"/>
                <a:gd name="T60" fmla="*/ 336 w 722"/>
                <a:gd name="T61" fmla="*/ 28 h 714"/>
                <a:gd name="T62" fmla="*/ 301 w 722"/>
                <a:gd name="T63" fmla="*/ 113 h 714"/>
                <a:gd name="T64" fmla="*/ 285 w 722"/>
                <a:gd name="T65" fmla="*/ 80 h 714"/>
                <a:gd name="T66" fmla="*/ 302 w 722"/>
                <a:gd name="T67" fmla="*/ 27 h 714"/>
                <a:gd name="T68" fmla="*/ 253 w 722"/>
                <a:gd name="T69" fmla="*/ 27 h 714"/>
                <a:gd name="T70" fmla="*/ 269 w 722"/>
                <a:gd name="T71" fmla="*/ 81 h 714"/>
                <a:gd name="T72" fmla="*/ 253 w 722"/>
                <a:gd name="T73" fmla="*/ 113 h 714"/>
                <a:gd name="T74" fmla="*/ 213 w 722"/>
                <a:gd name="T75" fmla="*/ 28 h 7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22" h="714">
                  <a:moveTo>
                    <a:pt x="213" y="28"/>
                  </a:moveTo>
                  <a:lnTo>
                    <a:pt x="171" y="28"/>
                  </a:lnTo>
                  <a:lnTo>
                    <a:pt x="116" y="64"/>
                  </a:lnTo>
                  <a:lnTo>
                    <a:pt x="0" y="246"/>
                  </a:lnTo>
                  <a:lnTo>
                    <a:pt x="5" y="330"/>
                  </a:lnTo>
                  <a:lnTo>
                    <a:pt x="84" y="394"/>
                  </a:lnTo>
                  <a:lnTo>
                    <a:pt x="149" y="442"/>
                  </a:lnTo>
                  <a:lnTo>
                    <a:pt x="228" y="334"/>
                  </a:lnTo>
                  <a:lnTo>
                    <a:pt x="195" y="307"/>
                  </a:lnTo>
                  <a:lnTo>
                    <a:pt x="172" y="281"/>
                  </a:lnTo>
                  <a:lnTo>
                    <a:pt x="225" y="190"/>
                  </a:lnTo>
                  <a:lnTo>
                    <a:pt x="380" y="306"/>
                  </a:lnTo>
                  <a:lnTo>
                    <a:pt x="229" y="533"/>
                  </a:lnTo>
                  <a:lnTo>
                    <a:pt x="81" y="416"/>
                  </a:lnTo>
                  <a:lnTo>
                    <a:pt x="81" y="557"/>
                  </a:lnTo>
                  <a:lnTo>
                    <a:pt x="103" y="557"/>
                  </a:lnTo>
                  <a:lnTo>
                    <a:pt x="103" y="713"/>
                  </a:lnTo>
                  <a:lnTo>
                    <a:pt x="447" y="713"/>
                  </a:lnTo>
                  <a:lnTo>
                    <a:pt x="447" y="559"/>
                  </a:lnTo>
                  <a:lnTo>
                    <a:pt x="473" y="559"/>
                  </a:lnTo>
                  <a:lnTo>
                    <a:pt x="473" y="270"/>
                  </a:lnTo>
                  <a:lnTo>
                    <a:pt x="504" y="296"/>
                  </a:lnTo>
                  <a:lnTo>
                    <a:pt x="570" y="296"/>
                  </a:lnTo>
                  <a:lnTo>
                    <a:pt x="577" y="285"/>
                  </a:lnTo>
                  <a:lnTo>
                    <a:pt x="627" y="209"/>
                  </a:lnTo>
                  <a:lnTo>
                    <a:pt x="721" y="78"/>
                  </a:lnTo>
                  <a:lnTo>
                    <a:pt x="614" y="0"/>
                  </a:lnTo>
                  <a:lnTo>
                    <a:pt x="546" y="97"/>
                  </a:lnTo>
                  <a:lnTo>
                    <a:pt x="529" y="118"/>
                  </a:lnTo>
                  <a:lnTo>
                    <a:pt x="391" y="28"/>
                  </a:lnTo>
                  <a:lnTo>
                    <a:pt x="336" y="28"/>
                  </a:lnTo>
                  <a:lnTo>
                    <a:pt x="301" y="113"/>
                  </a:lnTo>
                  <a:lnTo>
                    <a:pt x="285" y="80"/>
                  </a:lnTo>
                  <a:lnTo>
                    <a:pt x="302" y="27"/>
                  </a:lnTo>
                  <a:lnTo>
                    <a:pt x="253" y="27"/>
                  </a:lnTo>
                  <a:lnTo>
                    <a:pt x="269" y="81"/>
                  </a:lnTo>
                  <a:lnTo>
                    <a:pt x="253" y="113"/>
                  </a:lnTo>
                  <a:lnTo>
                    <a:pt x="213" y="2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CH" sz="1200"/>
            </a:p>
          </p:txBody>
        </p:sp>
        <p:sp>
          <p:nvSpPr>
            <p:cNvPr id="82" name="Arc 501"/>
            <p:cNvSpPr>
              <a:spLocks noChangeAspect="1"/>
            </p:cNvSpPr>
            <p:nvPr/>
          </p:nvSpPr>
          <p:spPr bwMode="auto">
            <a:xfrm>
              <a:off x="1621" y="2096"/>
              <a:ext cx="99" cy="85"/>
            </a:xfrm>
            <a:custGeom>
              <a:avLst/>
              <a:gdLst>
                <a:gd name="T0" fmla="*/ 0 w 35922"/>
                <a:gd name="T1" fmla="*/ 0 h 36628"/>
                <a:gd name="T2" fmla="*/ 0 w 35922"/>
                <a:gd name="T3" fmla="*/ 0 h 36628"/>
                <a:gd name="T4" fmla="*/ 0 w 35922"/>
                <a:gd name="T5" fmla="*/ 0 h 366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922" h="36628" fill="none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</a:path>
                <a:path w="35922" h="36628" stroke="0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  <a:lnTo>
                    <a:pt x="21600" y="21600"/>
                  </a:lnTo>
                  <a:lnTo>
                    <a:pt x="6084" y="3662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83" name="Oval 502"/>
            <p:cNvSpPr>
              <a:spLocks noChangeAspect="1" noChangeArrowheads="1"/>
            </p:cNvSpPr>
            <p:nvPr/>
          </p:nvSpPr>
          <p:spPr bwMode="auto">
            <a:xfrm>
              <a:off x="1494" y="2299"/>
              <a:ext cx="82" cy="10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84" name="Oval 503"/>
            <p:cNvSpPr>
              <a:spLocks noChangeAspect="1" noChangeArrowheads="1"/>
            </p:cNvSpPr>
            <p:nvPr/>
          </p:nvSpPr>
          <p:spPr bwMode="auto">
            <a:xfrm>
              <a:off x="1997" y="2292"/>
              <a:ext cx="92" cy="84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grpSp>
        <p:nvGrpSpPr>
          <p:cNvPr id="85" name="Group 498"/>
          <p:cNvGrpSpPr>
            <a:grpSpLocks noChangeAspect="1"/>
          </p:cNvGrpSpPr>
          <p:nvPr/>
        </p:nvGrpSpPr>
        <p:grpSpPr bwMode="auto">
          <a:xfrm>
            <a:off x="3563888" y="1988840"/>
            <a:ext cx="391968" cy="483493"/>
            <a:chOff x="1494" y="1847"/>
            <a:chExt cx="734" cy="934"/>
          </a:xfrm>
          <a:solidFill>
            <a:srgbClr val="3366FF"/>
          </a:solidFill>
        </p:grpSpPr>
        <p:sp>
          <p:nvSpPr>
            <p:cNvPr id="86" name="Oval 499"/>
            <p:cNvSpPr>
              <a:spLocks noChangeAspect="1" noChangeArrowheads="1"/>
            </p:cNvSpPr>
            <p:nvPr/>
          </p:nvSpPr>
          <p:spPr bwMode="auto">
            <a:xfrm>
              <a:off x="1683" y="1847"/>
              <a:ext cx="207" cy="225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87" name="Freeform 500"/>
            <p:cNvSpPr>
              <a:spLocks noChangeAspect="1"/>
            </p:cNvSpPr>
            <p:nvPr/>
          </p:nvSpPr>
          <p:spPr bwMode="auto">
            <a:xfrm>
              <a:off x="1506" y="2067"/>
              <a:ext cx="722" cy="714"/>
            </a:xfrm>
            <a:custGeom>
              <a:avLst/>
              <a:gdLst>
                <a:gd name="T0" fmla="*/ 213 w 722"/>
                <a:gd name="T1" fmla="*/ 28 h 714"/>
                <a:gd name="T2" fmla="*/ 171 w 722"/>
                <a:gd name="T3" fmla="*/ 28 h 714"/>
                <a:gd name="T4" fmla="*/ 116 w 722"/>
                <a:gd name="T5" fmla="*/ 64 h 714"/>
                <a:gd name="T6" fmla="*/ 0 w 722"/>
                <a:gd name="T7" fmla="*/ 246 h 714"/>
                <a:gd name="T8" fmla="*/ 5 w 722"/>
                <a:gd name="T9" fmla="*/ 330 h 714"/>
                <a:gd name="T10" fmla="*/ 84 w 722"/>
                <a:gd name="T11" fmla="*/ 394 h 714"/>
                <a:gd name="T12" fmla="*/ 149 w 722"/>
                <a:gd name="T13" fmla="*/ 442 h 714"/>
                <a:gd name="T14" fmla="*/ 228 w 722"/>
                <a:gd name="T15" fmla="*/ 334 h 714"/>
                <a:gd name="T16" fmla="*/ 195 w 722"/>
                <a:gd name="T17" fmla="*/ 307 h 714"/>
                <a:gd name="T18" fmla="*/ 172 w 722"/>
                <a:gd name="T19" fmla="*/ 281 h 714"/>
                <a:gd name="T20" fmla="*/ 225 w 722"/>
                <a:gd name="T21" fmla="*/ 190 h 714"/>
                <a:gd name="T22" fmla="*/ 380 w 722"/>
                <a:gd name="T23" fmla="*/ 306 h 714"/>
                <a:gd name="T24" fmla="*/ 229 w 722"/>
                <a:gd name="T25" fmla="*/ 533 h 714"/>
                <a:gd name="T26" fmla="*/ 81 w 722"/>
                <a:gd name="T27" fmla="*/ 416 h 714"/>
                <a:gd name="T28" fmla="*/ 81 w 722"/>
                <a:gd name="T29" fmla="*/ 557 h 714"/>
                <a:gd name="T30" fmla="*/ 103 w 722"/>
                <a:gd name="T31" fmla="*/ 557 h 714"/>
                <a:gd name="T32" fmla="*/ 103 w 722"/>
                <a:gd name="T33" fmla="*/ 713 h 714"/>
                <a:gd name="T34" fmla="*/ 447 w 722"/>
                <a:gd name="T35" fmla="*/ 713 h 714"/>
                <a:gd name="T36" fmla="*/ 447 w 722"/>
                <a:gd name="T37" fmla="*/ 559 h 714"/>
                <a:gd name="T38" fmla="*/ 473 w 722"/>
                <a:gd name="T39" fmla="*/ 559 h 714"/>
                <a:gd name="T40" fmla="*/ 473 w 722"/>
                <a:gd name="T41" fmla="*/ 270 h 714"/>
                <a:gd name="T42" fmla="*/ 504 w 722"/>
                <a:gd name="T43" fmla="*/ 296 h 714"/>
                <a:gd name="T44" fmla="*/ 570 w 722"/>
                <a:gd name="T45" fmla="*/ 296 h 714"/>
                <a:gd name="T46" fmla="*/ 577 w 722"/>
                <a:gd name="T47" fmla="*/ 285 h 714"/>
                <a:gd name="T48" fmla="*/ 627 w 722"/>
                <a:gd name="T49" fmla="*/ 209 h 714"/>
                <a:gd name="T50" fmla="*/ 721 w 722"/>
                <a:gd name="T51" fmla="*/ 78 h 714"/>
                <a:gd name="T52" fmla="*/ 614 w 722"/>
                <a:gd name="T53" fmla="*/ 0 h 714"/>
                <a:gd name="T54" fmla="*/ 546 w 722"/>
                <a:gd name="T55" fmla="*/ 97 h 714"/>
                <a:gd name="T56" fmla="*/ 529 w 722"/>
                <a:gd name="T57" fmla="*/ 118 h 714"/>
                <a:gd name="T58" fmla="*/ 391 w 722"/>
                <a:gd name="T59" fmla="*/ 28 h 714"/>
                <a:gd name="T60" fmla="*/ 336 w 722"/>
                <a:gd name="T61" fmla="*/ 28 h 714"/>
                <a:gd name="T62" fmla="*/ 301 w 722"/>
                <a:gd name="T63" fmla="*/ 113 h 714"/>
                <a:gd name="T64" fmla="*/ 285 w 722"/>
                <a:gd name="T65" fmla="*/ 80 h 714"/>
                <a:gd name="T66" fmla="*/ 302 w 722"/>
                <a:gd name="T67" fmla="*/ 27 h 714"/>
                <a:gd name="T68" fmla="*/ 253 w 722"/>
                <a:gd name="T69" fmla="*/ 27 h 714"/>
                <a:gd name="T70" fmla="*/ 269 w 722"/>
                <a:gd name="T71" fmla="*/ 81 h 714"/>
                <a:gd name="T72" fmla="*/ 253 w 722"/>
                <a:gd name="T73" fmla="*/ 113 h 714"/>
                <a:gd name="T74" fmla="*/ 213 w 722"/>
                <a:gd name="T75" fmla="*/ 28 h 7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22" h="714">
                  <a:moveTo>
                    <a:pt x="213" y="28"/>
                  </a:moveTo>
                  <a:lnTo>
                    <a:pt x="171" y="28"/>
                  </a:lnTo>
                  <a:lnTo>
                    <a:pt x="116" y="64"/>
                  </a:lnTo>
                  <a:lnTo>
                    <a:pt x="0" y="246"/>
                  </a:lnTo>
                  <a:lnTo>
                    <a:pt x="5" y="330"/>
                  </a:lnTo>
                  <a:lnTo>
                    <a:pt x="84" y="394"/>
                  </a:lnTo>
                  <a:lnTo>
                    <a:pt x="149" y="442"/>
                  </a:lnTo>
                  <a:lnTo>
                    <a:pt x="228" y="334"/>
                  </a:lnTo>
                  <a:lnTo>
                    <a:pt x="195" y="307"/>
                  </a:lnTo>
                  <a:lnTo>
                    <a:pt x="172" y="281"/>
                  </a:lnTo>
                  <a:lnTo>
                    <a:pt x="225" y="190"/>
                  </a:lnTo>
                  <a:lnTo>
                    <a:pt x="380" y="306"/>
                  </a:lnTo>
                  <a:lnTo>
                    <a:pt x="229" y="533"/>
                  </a:lnTo>
                  <a:lnTo>
                    <a:pt x="81" y="416"/>
                  </a:lnTo>
                  <a:lnTo>
                    <a:pt x="81" y="557"/>
                  </a:lnTo>
                  <a:lnTo>
                    <a:pt x="103" y="557"/>
                  </a:lnTo>
                  <a:lnTo>
                    <a:pt x="103" y="713"/>
                  </a:lnTo>
                  <a:lnTo>
                    <a:pt x="447" y="713"/>
                  </a:lnTo>
                  <a:lnTo>
                    <a:pt x="447" y="559"/>
                  </a:lnTo>
                  <a:lnTo>
                    <a:pt x="473" y="559"/>
                  </a:lnTo>
                  <a:lnTo>
                    <a:pt x="473" y="270"/>
                  </a:lnTo>
                  <a:lnTo>
                    <a:pt x="504" y="296"/>
                  </a:lnTo>
                  <a:lnTo>
                    <a:pt x="570" y="296"/>
                  </a:lnTo>
                  <a:lnTo>
                    <a:pt x="577" y="285"/>
                  </a:lnTo>
                  <a:lnTo>
                    <a:pt x="627" y="209"/>
                  </a:lnTo>
                  <a:lnTo>
                    <a:pt x="721" y="78"/>
                  </a:lnTo>
                  <a:lnTo>
                    <a:pt x="614" y="0"/>
                  </a:lnTo>
                  <a:lnTo>
                    <a:pt x="546" y="97"/>
                  </a:lnTo>
                  <a:lnTo>
                    <a:pt x="529" y="118"/>
                  </a:lnTo>
                  <a:lnTo>
                    <a:pt x="391" y="28"/>
                  </a:lnTo>
                  <a:lnTo>
                    <a:pt x="336" y="28"/>
                  </a:lnTo>
                  <a:lnTo>
                    <a:pt x="301" y="113"/>
                  </a:lnTo>
                  <a:lnTo>
                    <a:pt x="285" y="80"/>
                  </a:lnTo>
                  <a:lnTo>
                    <a:pt x="302" y="27"/>
                  </a:lnTo>
                  <a:lnTo>
                    <a:pt x="253" y="27"/>
                  </a:lnTo>
                  <a:lnTo>
                    <a:pt x="269" y="81"/>
                  </a:lnTo>
                  <a:lnTo>
                    <a:pt x="253" y="113"/>
                  </a:lnTo>
                  <a:lnTo>
                    <a:pt x="213" y="2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CH" sz="1200"/>
            </a:p>
          </p:txBody>
        </p:sp>
        <p:sp>
          <p:nvSpPr>
            <p:cNvPr id="88" name="Arc 501"/>
            <p:cNvSpPr>
              <a:spLocks noChangeAspect="1"/>
            </p:cNvSpPr>
            <p:nvPr/>
          </p:nvSpPr>
          <p:spPr bwMode="auto">
            <a:xfrm>
              <a:off x="1621" y="2096"/>
              <a:ext cx="99" cy="85"/>
            </a:xfrm>
            <a:custGeom>
              <a:avLst/>
              <a:gdLst>
                <a:gd name="T0" fmla="*/ 0 w 35922"/>
                <a:gd name="T1" fmla="*/ 0 h 36628"/>
                <a:gd name="T2" fmla="*/ 0 w 35922"/>
                <a:gd name="T3" fmla="*/ 0 h 36628"/>
                <a:gd name="T4" fmla="*/ 0 w 35922"/>
                <a:gd name="T5" fmla="*/ 0 h 366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922" h="36628" fill="none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</a:path>
                <a:path w="35922" h="36628" stroke="0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  <a:lnTo>
                    <a:pt x="21600" y="21600"/>
                  </a:lnTo>
                  <a:lnTo>
                    <a:pt x="6084" y="3662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89" name="Oval 502"/>
            <p:cNvSpPr>
              <a:spLocks noChangeAspect="1" noChangeArrowheads="1"/>
            </p:cNvSpPr>
            <p:nvPr/>
          </p:nvSpPr>
          <p:spPr bwMode="auto">
            <a:xfrm>
              <a:off x="1494" y="2299"/>
              <a:ext cx="82" cy="10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90" name="Oval 503"/>
            <p:cNvSpPr>
              <a:spLocks noChangeAspect="1" noChangeArrowheads="1"/>
            </p:cNvSpPr>
            <p:nvPr/>
          </p:nvSpPr>
          <p:spPr bwMode="auto">
            <a:xfrm>
              <a:off x="1997" y="2292"/>
              <a:ext cx="92" cy="84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sp>
        <p:nvSpPr>
          <p:cNvPr id="91" name="Rechteck 90"/>
          <p:cNvSpPr/>
          <p:nvPr/>
        </p:nvSpPr>
        <p:spPr>
          <a:xfrm>
            <a:off x="6660232" y="2276872"/>
            <a:ext cx="2304256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u="sng" dirty="0" err="1" smtClean="0"/>
              <a:t>Calendario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specifico</a:t>
            </a:r>
            <a:endParaRPr lang="en-US" sz="1800" u="sng" dirty="0" smtClean="0"/>
          </a:p>
          <a:p>
            <a:pPr>
              <a:spcBef>
                <a:spcPts val="600"/>
              </a:spcBef>
            </a:pPr>
            <a:r>
              <a:rPr lang="en-US" b="1" dirty="0"/>
              <a:t>- </a:t>
            </a:r>
            <a:r>
              <a:rPr lang="en-US" b="1" dirty="0" err="1"/>
              <a:t>Allenamenti</a:t>
            </a:r>
            <a:endParaRPr lang="en-US" b="1" dirty="0" smtClean="0"/>
          </a:p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Gare</a:t>
            </a:r>
            <a:r>
              <a:rPr lang="en-US" b="1" dirty="0" smtClean="0"/>
              <a:t> e </a:t>
            </a:r>
            <a:r>
              <a:rPr lang="en-US" b="1" dirty="0" err="1" smtClean="0"/>
              <a:t>concorsi</a:t>
            </a:r>
            <a:endParaRPr lang="en-US" b="1" dirty="0" smtClean="0"/>
          </a:p>
          <a:p>
            <a:pPr>
              <a:spcBef>
                <a:spcPts val="600"/>
              </a:spcBef>
            </a:pPr>
            <a:r>
              <a:rPr lang="en-US" b="1" dirty="0"/>
              <a:t>- </a:t>
            </a:r>
            <a:r>
              <a:rPr lang="en-US" b="1" dirty="0" err="1"/>
              <a:t>Eventi</a:t>
            </a:r>
            <a:endParaRPr lang="en-US" b="1" dirty="0" smtClean="0"/>
          </a:p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Pranzi</a:t>
            </a:r>
            <a:r>
              <a:rPr lang="en-US" b="1" dirty="0" smtClean="0"/>
              <a:t> e </a:t>
            </a:r>
            <a:r>
              <a:rPr lang="en-US" b="1" dirty="0" err="1" smtClean="0"/>
              <a:t>cene</a:t>
            </a:r>
            <a:endParaRPr lang="en-US" b="1" dirty="0" smtClean="0"/>
          </a:p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Corsi</a:t>
            </a:r>
            <a:r>
              <a:rPr lang="en-US" b="1" dirty="0" smtClean="0"/>
              <a:t> e </a:t>
            </a:r>
            <a:r>
              <a:rPr lang="en-US" b="1" dirty="0" err="1" smtClean="0"/>
              <a:t>seminari</a:t>
            </a:r>
            <a:endParaRPr lang="en-US" b="1" dirty="0"/>
          </a:p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Assemblee</a:t>
            </a:r>
            <a:r>
              <a:rPr lang="en-US" b="1" dirty="0" smtClean="0"/>
              <a:t> e </a:t>
            </a:r>
            <a:r>
              <a:rPr lang="en-US" b="1" dirty="0" err="1" smtClean="0"/>
              <a:t>riunioni</a:t>
            </a:r>
            <a:endParaRPr lang="en-US" b="1" dirty="0" smtClean="0"/>
          </a:p>
        </p:txBody>
      </p:sp>
      <p:sp>
        <p:nvSpPr>
          <p:cNvPr id="93" name="Bogen 92"/>
          <p:cNvSpPr/>
          <p:nvPr/>
        </p:nvSpPr>
        <p:spPr bwMode="auto">
          <a:xfrm>
            <a:off x="2555776" y="1268760"/>
            <a:ext cx="4032448" cy="1512168"/>
          </a:xfrm>
          <a:prstGeom prst="arc">
            <a:avLst>
              <a:gd name="adj1" fmla="val 20351421"/>
              <a:gd name="adj2" fmla="val 12080064"/>
            </a:avLst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94" name="Gruppieren 93"/>
          <p:cNvGrpSpPr/>
          <p:nvPr/>
        </p:nvGrpSpPr>
        <p:grpSpPr>
          <a:xfrm>
            <a:off x="4067944" y="1412776"/>
            <a:ext cx="936104" cy="864096"/>
            <a:chOff x="-2376772" y="2924944"/>
            <a:chExt cx="3240360" cy="2880320"/>
          </a:xfrm>
        </p:grpSpPr>
        <p:pic>
          <p:nvPicPr>
            <p:cNvPr id="95" name="Picture 2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86592" y="2924944"/>
              <a:ext cx="1260000" cy="12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" name="Richtungspfeil 95"/>
            <p:cNvSpPr/>
            <p:nvPr/>
          </p:nvSpPr>
          <p:spPr bwMode="auto">
            <a:xfrm rot="16200000">
              <a:off x="-1692696" y="3429000"/>
              <a:ext cx="1872208" cy="2880320"/>
            </a:xfrm>
            <a:prstGeom prst="homePlate">
              <a:avLst>
                <a:gd name="adj" fmla="val 4475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7" name="Eingekerbter Richtungspfeil 96"/>
            <p:cNvSpPr/>
            <p:nvPr/>
          </p:nvSpPr>
          <p:spPr bwMode="auto">
            <a:xfrm rot="16200000">
              <a:off x="-1296652" y="2733428"/>
              <a:ext cx="1080120" cy="3240360"/>
            </a:xfrm>
            <a:prstGeom prst="chevron">
              <a:avLst>
                <a:gd name="adj" fmla="val 879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8" name="Textfeld 97"/>
          <p:cNvSpPr txBox="1"/>
          <p:nvPr/>
        </p:nvSpPr>
        <p:spPr>
          <a:xfrm>
            <a:off x="4067944" y="184482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CH" sz="2000" b="1" dirty="0" smtClean="0">
                <a:solidFill>
                  <a:schemeClr val="accent2">
                    <a:lumMod val="75000"/>
                  </a:schemeClr>
                </a:solidFill>
              </a:rPr>
              <a:t>CGT</a:t>
            </a:r>
            <a:endParaRPr lang="it-CH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65" name="Group 498"/>
          <p:cNvGrpSpPr>
            <a:grpSpLocks noChangeAspect="1"/>
          </p:cNvGrpSpPr>
          <p:nvPr/>
        </p:nvGrpSpPr>
        <p:grpSpPr bwMode="auto">
          <a:xfrm>
            <a:off x="5220072" y="1556792"/>
            <a:ext cx="391968" cy="483493"/>
            <a:chOff x="1494" y="1847"/>
            <a:chExt cx="734" cy="934"/>
          </a:xfrm>
          <a:solidFill>
            <a:srgbClr val="000066"/>
          </a:solidFill>
        </p:grpSpPr>
        <p:sp>
          <p:nvSpPr>
            <p:cNvPr id="66" name="Oval 499"/>
            <p:cNvSpPr>
              <a:spLocks noChangeAspect="1" noChangeArrowheads="1"/>
            </p:cNvSpPr>
            <p:nvPr/>
          </p:nvSpPr>
          <p:spPr bwMode="auto">
            <a:xfrm>
              <a:off x="1683" y="1847"/>
              <a:ext cx="207" cy="225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67" name="Freeform 500"/>
            <p:cNvSpPr>
              <a:spLocks noChangeAspect="1"/>
            </p:cNvSpPr>
            <p:nvPr/>
          </p:nvSpPr>
          <p:spPr bwMode="auto">
            <a:xfrm>
              <a:off x="1506" y="2067"/>
              <a:ext cx="722" cy="714"/>
            </a:xfrm>
            <a:custGeom>
              <a:avLst/>
              <a:gdLst>
                <a:gd name="T0" fmla="*/ 213 w 722"/>
                <a:gd name="T1" fmla="*/ 28 h 714"/>
                <a:gd name="T2" fmla="*/ 171 w 722"/>
                <a:gd name="T3" fmla="*/ 28 h 714"/>
                <a:gd name="T4" fmla="*/ 116 w 722"/>
                <a:gd name="T5" fmla="*/ 64 h 714"/>
                <a:gd name="T6" fmla="*/ 0 w 722"/>
                <a:gd name="T7" fmla="*/ 246 h 714"/>
                <a:gd name="T8" fmla="*/ 5 w 722"/>
                <a:gd name="T9" fmla="*/ 330 h 714"/>
                <a:gd name="T10" fmla="*/ 84 w 722"/>
                <a:gd name="T11" fmla="*/ 394 h 714"/>
                <a:gd name="T12" fmla="*/ 149 w 722"/>
                <a:gd name="T13" fmla="*/ 442 h 714"/>
                <a:gd name="T14" fmla="*/ 228 w 722"/>
                <a:gd name="T15" fmla="*/ 334 h 714"/>
                <a:gd name="T16" fmla="*/ 195 w 722"/>
                <a:gd name="T17" fmla="*/ 307 h 714"/>
                <a:gd name="T18" fmla="*/ 172 w 722"/>
                <a:gd name="T19" fmla="*/ 281 h 714"/>
                <a:gd name="T20" fmla="*/ 225 w 722"/>
                <a:gd name="T21" fmla="*/ 190 h 714"/>
                <a:gd name="T22" fmla="*/ 380 w 722"/>
                <a:gd name="T23" fmla="*/ 306 h 714"/>
                <a:gd name="T24" fmla="*/ 229 w 722"/>
                <a:gd name="T25" fmla="*/ 533 h 714"/>
                <a:gd name="T26" fmla="*/ 81 w 722"/>
                <a:gd name="T27" fmla="*/ 416 h 714"/>
                <a:gd name="T28" fmla="*/ 81 w 722"/>
                <a:gd name="T29" fmla="*/ 557 h 714"/>
                <a:gd name="T30" fmla="*/ 103 w 722"/>
                <a:gd name="T31" fmla="*/ 557 h 714"/>
                <a:gd name="T32" fmla="*/ 103 w 722"/>
                <a:gd name="T33" fmla="*/ 713 h 714"/>
                <a:gd name="T34" fmla="*/ 447 w 722"/>
                <a:gd name="T35" fmla="*/ 713 h 714"/>
                <a:gd name="T36" fmla="*/ 447 w 722"/>
                <a:gd name="T37" fmla="*/ 559 h 714"/>
                <a:gd name="T38" fmla="*/ 473 w 722"/>
                <a:gd name="T39" fmla="*/ 559 h 714"/>
                <a:gd name="T40" fmla="*/ 473 w 722"/>
                <a:gd name="T41" fmla="*/ 270 h 714"/>
                <a:gd name="T42" fmla="*/ 504 w 722"/>
                <a:gd name="T43" fmla="*/ 296 h 714"/>
                <a:gd name="T44" fmla="*/ 570 w 722"/>
                <a:gd name="T45" fmla="*/ 296 h 714"/>
                <a:gd name="T46" fmla="*/ 577 w 722"/>
                <a:gd name="T47" fmla="*/ 285 h 714"/>
                <a:gd name="T48" fmla="*/ 627 w 722"/>
                <a:gd name="T49" fmla="*/ 209 h 714"/>
                <a:gd name="T50" fmla="*/ 721 w 722"/>
                <a:gd name="T51" fmla="*/ 78 h 714"/>
                <a:gd name="T52" fmla="*/ 614 w 722"/>
                <a:gd name="T53" fmla="*/ 0 h 714"/>
                <a:gd name="T54" fmla="*/ 546 w 722"/>
                <a:gd name="T55" fmla="*/ 97 h 714"/>
                <a:gd name="T56" fmla="*/ 529 w 722"/>
                <a:gd name="T57" fmla="*/ 118 h 714"/>
                <a:gd name="T58" fmla="*/ 391 w 722"/>
                <a:gd name="T59" fmla="*/ 28 h 714"/>
                <a:gd name="T60" fmla="*/ 336 w 722"/>
                <a:gd name="T61" fmla="*/ 28 h 714"/>
                <a:gd name="T62" fmla="*/ 301 w 722"/>
                <a:gd name="T63" fmla="*/ 113 h 714"/>
                <a:gd name="T64" fmla="*/ 285 w 722"/>
                <a:gd name="T65" fmla="*/ 80 h 714"/>
                <a:gd name="T66" fmla="*/ 302 w 722"/>
                <a:gd name="T67" fmla="*/ 27 h 714"/>
                <a:gd name="T68" fmla="*/ 253 w 722"/>
                <a:gd name="T69" fmla="*/ 27 h 714"/>
                <a:gd name="T70" fmla="*/ 269 w 722"/>
                <a:gd name="T71" fmla="*/ 81 h 714"/>
                <a:gd name="T72" fmla="*/ 253 w 722"/>
                <a:gd name="T73" fmla="*/ 113 h 714"/>
                <a:gd name="T74" fmla="*/ 213 w 722"/>
                <a:gd name="T75" fmla="*/ 28 h 7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22" h="714">
                  <a:moveTo>
                    <a:pt x="213" y="28"/>
                  </a:moveTo>
                  <a:lnTo>
                    <a:pt x="171" y="28"/>
                  </a:lnTo>
                  <a:lnTo>
                    <a:pt x="116" y="64"/>
                  </a:lnTo>
                  <a:lnTo>
                    <a:pt x="0" y="246"/>
                  </a:lnTo>
                  <a:lnTo>
                    <a:pt x="5" y="330"/>
                  </a:lnTo>
                  <a:lnTo>
                    <a:pt x="84" y="394"/>
                  </a:lnTo>
                  <a:lnTo>
                    <a:pt x="149" y="442"/>
                  </a:lnTo>
                  <a:lnTo>
                    <a:pt x="228" y="334"/>
                  </a:lnTo>
                  <a:lnTo>
                    <a:pt x="195" y="307"/>
                  </a:lnTo>
                  <a:lnTo>
                    <a:pt x="172" y="281"/>
                  </a:lnTo>
                  <a:lnTo>
                    <a:pt x="225" y="190"/>
                  </a:lnTo>
                  <a:lnTo>
                    <a:pt x="380" y="306"/>
                  </a:lnTo>
                  <a:lnTo>
                    <a:pt x="229" y="533"/>
                  </a:lnTo>
                  <a:lnTo>
                    <a:pt x="81" y="416"/>
                  </a:lnTo>
                  <a:lnTo>
                    <a:pt x="81" y="557"/>
                  </a:lnTo>
                  <a:lnTo>
                    <a:pt x="103" y="557"/>
                  </a:lnTo>
                  <a:lnTo>
                    <a:pt x="103" y="713"/>
                  </a:lnTo>
                  <a:lnTo>
                    <a:pt x="447" y="713"/>
                  </a:lnTo>
                  <a:lnTo>
                    <a:pt x="447" y="559"/>
                  </a:lnTo>
                  <a:lnTo>
                    <a:pt x="473" y="559"/>
                  </a:lnTo>
                  <a:lnTo>
                    <a:pt x="473" y="270"/>
                  </a:lnTo>
                  <a:lnTo>
                    <a:pt x="504" y="296"/>
                  </a:lnTo>
                  <a:lnTo>
                    <a:pt x="570" y="296"/>
                  </a:lnTo>
                  <a:lnTo>
                    <a:pt x="577" y="285"/>
                  </a:lnTo>
                  <a:lnTo>
                    <a:pt x="627" y="209"/>
                  </a:lnTo>
                  <a:lnTo>
                    <a:pt x="721" y="78"/>
                  </a:lnTo>
                  <a:lnTo>
                    <a:pt x="614" y="0"/>
                  </a:lnTo>
                  <a:lnTo>
                    <a:pt x="546" y="97"/>
                  </a:lnTo>
                  <a:lnTo>
                    <a:pt x="529" y="118"/>
                  </a:lnTo>
                  <a:lnTo>
                    <a:pt x="391" y="28"/>
                  </a:lnTo>
                  <a:lnTo>
                    <a:pt x="336" y="28"/>
                  </a:lnTo>
                  <a:lnTo>
                    <a:pt x="301" y="113"/>
                  </a:lnTo>
                  <a:lnTo>
                    <a:pt x="285" y="80"/>
                  </a:lnTo>
                  <a:lnTo>
                    <a:pt x="302" y="27"/>
                  </a:lnTo>
                  <a:lnTo>
                    <a:pt x="253" y="27"/>
                  </a:lnTo>
                  <a:lnTo>
                    <a:pt x="269" y="81"/>
                  </a:lnTo>
                  <a:lnTo>
                    <a:pt x="253" y="113"/>
                  </a:lnTo>
                  <a:lnTo>
                    <a:pt x="213" y="2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CH" sz="1200"/>
            </a:p>
          </p:txBody>
        </p:sp>
        <p:sp>
          <p:nvSpPr>
            <p:cNvPr id="68" name="Arc 501"/>
            <p:cNvSpPr>
              <a:spLocks noChangeAspect="1"/>
            </p:cNvSpPr>
            <p:nvPr/>
          </p:nvSpPr>
          <p:spPr bwMode="auto">
            <a:xfrm>
              <a:off x="1621" y="2096"/>
              <a:ext cx="99" cy="85"/>
            </a:xfrm>
            <a:custGeom>
              <a:avLst/>
              <a:gdLst>
                <a:gd name="T0" fmla="*/ 0 w 35922"/>
                <a:gd name="T1" fmla="*/ 0 h 36628"/>
                <a:gd name="T2" fmla="*/ 0 w 35922"/>
                <a:gd name="T3" fmla="*/ 0 h 36628"/>
                <a:gd name="T4" fmla="*/ 0 w 35922"/>
                <a:gd name="T5" fmla="*/ 0 h 366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922" h="36628" fill="none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</a:path>
                <a:path w="35922" h="36628" stroke="0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  <a:lnTo>
                    <a:pt x="21600" y="21600"/>
                  </a:lnTo>
                  <a:lnTo>
                    <a:pt x="6084" y="3662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69" name="Oval 502"/>
            <p:cNvSpPr>
              <a:spLocks noChangeAspect="1" noChangeArrowheads="1"/>
            </p:cNvSpPr>
            <p:nvPr/>
          </p:nvSpPr>
          <p:spPr bwMode="auto">
            <a:xfrm>
              <a:off x="1494" y="2299"/>
              <a:ext cx="82" cy="10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70" name="Oval 503"/>
            <p:cNvSpPr>
              <a:spLocks noChangeAspect="1" noChangeArrowheads="1"/>
            </p:cNvSpPr>
            <p:nvPr/>
          </p:nvSpPr>
          <p:spPr bwMode="auto">
            <a:xfrm>
              <a:off x="1997" y="2292"/>
              <a:ext cx="92" cy="84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grpSp>
        <p:nvGrpSpPr>
          <p:cNvPr id="71" name="Group 498"/>
          <p:cNvGrpSpPr>
            <a:grpSpLocks noChangeAspect="1"/>
          </p:cNvGrpSpPr>
          <p:nvPr/>
        </p:nvGrpSpPr>
        <p:grpSpPr bwMode="auto">
          <a:xfrm>
            <a:off x="5724128" y="1844824"/>
            <a:ext cx="391968" cy="483493"/>
            <a:chOff x="1494" y="1847"/>
            <a:chExt cx="734" cy="934"/>
          </a:xfrm>
          <a:solidFill>
            <a:srgbClr val="000066"/>
          </a:solidFill>
        </p:grpSpPr>
        <p:sp>
          <p:nvSpPr>
            <p:cNvPr id="77" name="Oval 499"/>
            <p:cNvSpPr>
              <a:spLocks noChangeAspect="1" noChangeArrowheads="1"/>
            </p:cNvSpPr>
            <p:nvPr/>
          </p:nvSpPr>
          <p:spPr bwMode="auto">
            <a:xfrm>
              <a:off x="1683" y="1847"/>
              <a:ext cx="207" cy="225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99" name="Freeform 500"/>
            <p:cNvSpPr>
              <a:spLocks noChangeAspect="1"/>
            </p:cNvSpPr>
            <p:nvPr/>
          </p:nvSpPr>
          <p:spPr bwMode="auto">
            <a:xfrm>
              <a:off x="1506" y="2067"/>
              <a:ext cx="722" cy="714"/>
            </a:xfrm>
            <a:custGeom>
              <a:avLst/>
              <a:gdLst>
                <a:gd name="T0" fmla="*/ 213 w 722"/>
                <a:gd name="T1" fmla="*/ 28 h 714"/>
                <a:gd name="T2" fmla="*/ 171 w 722"/>
                <a:gd name="T3" fmla="*/ 28 h 714"/>
                <a:gd name="T4" fmla="*/ 116 w 722"/>
                <a:gd name="T5" fmla="*/ 64 h 714"/>
                <a:gd name="T6" fmla="*/ 0 w 722"/>
                <a:gd name="T7" fmla="*/ 246 h 714"/>
                <a:gd name="T8" fmla="*/ 5 w 722"/>
                <a:gd name="T9" fmla="*/ 330 h 714"/>
                <a:gd name="T10" fmla="*/ 84 w 722"/>
                <a:gd name="T11" fmla="*/ 394 h 714"/>
                <a:gd name="T12" fmla="*/ 149 w 722"/>
                <a:gd name="T13" fmla="*/ 442 h 714"/>
                <a:gd name="T14" fmla="*/ 228 w 722"/>
                <a:gd name="T15" fmla="*/ 334 h 714"/>
                <a:gd name="T16" fmla="*/ 195 w 722"/>
                <a:gd name="T17" fmla="*/ 307 h 714"/>
                <a:gd name="T18" fmla="*/ 172 w 722"/>
                <a:gd name="T19" fmla="*/ 281 h 714"/>
                <a:gd name="T20" fmla="*/ 225 w 722"/>
                <a:gd name="T21" fmla="*/ 190 h 714"/>
                <a:gd name="T22" fmla="*/ 380 w 722"/>
                <a:gd name="T23" fmla="*/ 306 h 714"/>
                <a:gd name="T24" fmla="*/ 229 w 722"/>
                <a:gd name="T25" fmla="*/ 533 h 714"/>
                <a:gd name="T26" fmla="*/ 81 w 722"/>
                <a:gd name="T27" fmla="*/ 416 h 714"/>
                <a:gd name="T28" fmla="*/ 81 w 722"/>
                <a:gd name="T29" fmla="*/ 557 h 714"/>
                <a:gd name="T30" fmla="*/ 103 w 722"/>
                <a:gd name="T31" fmla="*/ 557 h 714"/>
                <a:gd name="T32" fmla="*/ 103 w 722"/>
                <a:gd name="T33" fmla="*/ 713 h 714"/>
                <a:gd name="T34" fmla="*/ 447 w 722"/>
                <a:gd name="T35" fmla="*/ 713 h 714"/>
                <a:gd name="T36" fmla="*/ 447 w 722"/>
                <a:gd name="T37" fmla="*/ 559 h 714"/>
                <a:gd name="T38" fmla="*/ 473 w 722"/>
                <a:gd name="T39" fmla="*/ 559 h 714"/>
                <a:gd name="T40" fmla="*/ 473 w 722"/>
                <a:gd name="T41" fmla="*/ 270 h 714"/>
                <a:gd name="T42" fmla="*/ 504 w 722"/>
                <a:gd name="T43" fmla="*/ 296 h 714"/>
                <a:gd name="T44" fmla="*/ 570 w 722"/>
                <a:gd name="T45" fmla="*/ 296 h 714"/>
                <a:gd name="T46" fmla="*/ 577 w 722"/>
                <a:gd name="T47" fmla="*/ 285 h 714"/>
                <a:gd name="T48" fmla="*/ 627 w 722"/>
                <a:gd name="T49" fmla="*/ 209 h 714"/>
                <a:gd name="T50" fmla="*/ 721 w 722"/>
                <a:gd name="T51" fmla="*/ 78 h 714"/>
                <a:gd name="T52" fmla="*/ 614 w 722"/>
                <a:gd name="T53" fmla="*/ 0 h 714"/>
                <a:gd name="T54" fmla="*/ 546 w 722"/>
                <a:gd name="T55" fmla="*/ 97 h 714"/>
                <a:gd name="T56" fmla="*/ 529 w 722"/>
                <a:gd name="T57" fmla="*/ 118 h 714"/>
                <a:gd name="T58" fmla="*/ 391 w 722"/>
                <a:gd name="T59" fmla="*/ 28 h 714"/>
                <a:gd name="T60" fmla="*/ 336 w 722"/>
                <a:gd name="T61" fmla="*/ 28 h 714"/>
                <a:gd name="T62" fmla="*/ 301 w 722"/>
                <a:gd name="T63" fmla="*/ 113 h 714"/>
                <a:gd name="T64" fmla="*/ 285 w 722"/>
                <a:gd name="T65" fmla="*/ 80 h 714"/>
                <a:gd name="T66" fmla="*/ 302 w 722"/>
                <a:gd name="T67" fmla="*/ 27 h 714"/>
                <a:gd name="T68" fmla="*/ 253 w 722"/>
                <a:gd name="T69" fmla="*/ 27 h 714"/>
                <a:gd name="T70" fmla="*/ 269 w 722"/>
                <a:gd name="T71" fmla="*/ 81 h 714"/>
                <a:gd name="T72" fmla="*/ 253 w 722"/>
                <a:gd name="T73" fmla="*/ 113 h 714"/>
                <a:gd name="T74" fmla="*/ 213 w 722"/>
                <a:gd name="T75" fmla="*/ 28 h 71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22" h="714">
                  <a:moveTo>
                    <a:pt x="213" y="28"/>
                  </a:moveTo>
                  <a:lnTo>
                    <a:pt x="171" y="28"/>
                  </a:lnTo>
                  <a:lnTo>
                    <a:pt x="116" y="64"/>
                  </a:lnTo>
                  <a:lnTo>
                    <a:pt x="0" y="246"/>
                  </a:lnTo>
                  <a:lnTo>
                    <a:pt x="5" y="330"/>
                  </a:lnTo>
                  <a:lnTo>
                    <a:pt x="84" y="394"/>
                  </a:lnTo>
                  <a:lnTo>
                    <a:pt x="149" y="442"/>
                  </a:lnTo>
                  <a:lnTo>
                    <a:pt x="228" y="334"/>
                  </a:lnTo>
                  <a:lnTo>
                    <a:pt x="195" y="307"/>
                  </a:lnTo>
                  <a:lnTo>
                    <a:pt x="172" y="281"/>
                  </a:lnTo>
                  <a:lnTo>
                    <a:pt x="225" y="190"/>
                  </a:lnTo>
                  <a:lnTo>
                    <a:pt x="380" y="306"/>
                  </a:lnTo>
                  <a:lnTo>
                    <a:pt x="229" y="533"/>
                  </a:lnTo>
                  <a:lnTo>
                    <a:pt x="81" y="416"/>
                  </a:lnTo>
                  <a:lnTo>
                    <a:pt x="81" y="557"/>
                  </a:lnTo>
                  <a:lnTo>
                    <a:pt x="103" y="557"/>
                  </a:lnTo>
                  <a:lnTo>
                    <a:pt x="103" y="713"/>
                  </a:lnTo>
                  <a:lnTo>
                    <a:pt x="447" y="713"/>
                  </a:lnTo>
                  <a:lnTo>
                    <a:pt x="447" y="559"/>
                  </a:lnTo>
                  <a:lnTo>
                    <a:pt x="473" y="559"/>
                  </a:lnTo>
                  <a:lnTo>
                    <a:pt x="473" y="270"/>
                  </a:lnTo>
                  <a:lnTo>
                    <a:pt x="504" y="296"/>
                  </a:lnTo>
                  <a:lnTo>
                    <a:pt x="570" y="296"/>
                  </a:lnTo>
                  <a:lnTo>
                    <a:pt x="577" y="285"/>
                  </a:lnTo>
                  <a:lnTo>
                    <a:pt x="627" y="209"/>
                  </a:lnTo>
                  <a:lnTo>
                    <a:pt x="721" y="78"/>
                  </a:lnTo>
                  <a:lnTo>
                    <a:pt x="614" y="0"/>
                  </a:lnTo>
                  <a:lnTo>
                    <a:pt x="546" y="97"/>
                  </a:lnTo>
                  <a:lnTo>
                    <a:pt x="529" y="118"/>
                  </a:lnTo>
                  <a:lnTo>
                    <a:pt x="391" y="28"/>
                  </a:lnTo>
                  <a:lnTo>
                    <a:pt x="336" y="28"/>
                  </a:lnTo>
                  <a:lnTo>
                    <a:pt x="301" y="113"/>
                  </a:lnTo>
                  <a:lnTo>
                    <a:pt x="285" y="80"/>
                  </a:lnTo>
                  <a:lnTo>
                    <a:pt x="302" y="27"/>
                  </a:lnTo>
                  <a:lnTo>
                    <a:pt x="253" y="27"/>
                  </a:lnTo>
                  <a:lnTo>
                    <a:pt x="269" y="81"/>
                  </a:lnTo>
                  <a:lnTo>
                    <a:pt x="253" y="113"/>
                  </a:lnTo>
                  <a:lnTo>
                    <a:pt x="213" y="28"/>
                  </a:ln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CH" sz="1200"/>
            </a:p>
          </p:txBody>
        </p:sp>
        <p:sp>
          <p:nvSpPr>
            <p:cNvPr id="100" name="Arc 501"/>
            <p:cNvSpPr>
              <a:spLocks noChangeAspect="1"/>
            </p:cNvSpPr>
            <p:nvPr/>
          </p:nvSpPr>
          <p:spPr bwMode="auto">
            <a:xfrm>
              <a:off x="1621" y="2096"/>
              <a:ext cx="99" cy="85"/>
            </a:xfrm>
            <a:custGeom>
              <a:avLst/>
              <a:gdLst>
                <a:gd name="T0" fmla="*/ 0 w 35922"/>
                <a:gd name="T1" fmla="*/ 0 h 36628"/>
                <a:gd name="T2" fmla="*/ 0 w 35922"/>
                <a:gd name="T3" fmla="*/ 0 h 36628"/>
                <a:gd name="T4" fmla="*/ 0 w 35922"/>
                <a:gd name="T5" fmla="*/ 0 h 366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922" h="36628" fill="none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</a:path>
                <a:path w="35922" h="36628" stroke="0" extrusionOk="0">
                  <a:moveTo>
                    <a:pt x="6084" y="36628"/>
                  </a:moveTo>
                  <a:cubicBezTo>
                    <a:pt x="2182" y="32598"/>
                    <a:pt x="0" y="2720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877" y="-1"/>
                    <a:pt x="31971" y="1931"/>
                    <a:pt x="35922" y="5430"/>
                  </a:cubicBezTo>
                  <a:lnTo>
                    <a:pt x="21600" y="21600"/>
                  </a:lnTo>
                  <a:lnTo>
                    <a:pt x="6084" y="36628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101" name="Oval 502"/>
            <p:cNvSpPr>
              <a:spLocks noChangeAspect="1" noChangeArrowheads="1"/>
            </p:cNvSpPr>
            <p:nvPr/>
          </p:nvSpPr>
          <p:spPr bwMode="auto">
            <a:xfrm>
              <a:off x="1494" y="2299"/>
              <a:ext cx="82" cy="106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  <p:sp>
          <p:nvSpPr>
            <p:cNvPr id="102" name="Oval 503"/>
            <p:cNvSpPr>
              <a:spLocks noChangeAspect="1" noChangeArrowheads="1"/>
            </p:cNvSpPr>
            <p:nvPr/>
          </p:nvSpPr>
          <p:spPr bwMode="auto">
            <a:xfrm>
              <a:off x="1997" y="2292"/>
              <a:ext cx="92" cy="84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grpSp>
        <p:nvGrpSpPr>
          <p:cNvPr id="43" name="Group 539"/>
          <p:cNvGrpSpPr>
            <a:grpSpLocks noChangeAspect="1"/>
          </p:cNvGrpSpPr>
          <p:nvPr/>
        </p:nvGrpSpPr>
        <p:grpSpPr bwMode="auto">
          <a:xfrm>
            <a:off x="4139952" y="2348880"/>
            <a:ext cx="144014" cy="288000"/>
            <a:chOff x="1445" y="2433"/>
            <a:chExt cx="337" cy="655"/>
          </a:xfrm>
          <a:solidFill>
            <a:srgbClr val="3366FF"/>
          </a:solidFill>
        </p:grpSpPr>
        <p:grpSp>
          <p:nvGrpSpPr>
            <p:cNvPr id="44" name="Group 540"/>
            <p:cNvGrpSpPr>
              <a:grpSpLocks noChangeAspect="1"/>
            </p:cNvGrpSpPr>
            <p:nvPr/>
          </p:nvGrpSpPr>
          <p:grpSpPr bwMode="auto">
            <a:xfrm>
              <a:off x="1445" y="2682"/>
              <a:ext cx="337" cy="406"/>
              <a:chOff x="1445" y="2682"/>
              <a:chExt cx="337" cy="406"/>
            </a:xfrm>
            <a:grpFill/>
          </p:grpSpPr>
          <p:sp>
            <p:nvSpPr>
              <p:cNvPr id="46" name="Rectangle 541"/>
              <p:cNvSpPr>
                <a:spLocks noChangeAspect="1" noChangeArrowheads="1"/>
              </p:cNvSpPr>
              <p:nvPr/>
            </p:nvSpPr>
            <p:spPr bwMode="auto">
              <a:xfrm>
                <a:off x="1502" y="2682"/>
                <a:ext cx="222" cy="11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47" name="Rectangle 542"/>
              <p:cNvSpPr>
                <a:spLocks noChangeAspect="1" noChangeArrowheads="1"/>
              </p:cNvSpPr>
              <p:nvPr/>
            </p:nvSpPr>
            <p:spPr bwMode="auto">
              <a:xfrm>
                <a:off x="1445" y="2757"/>
                <a:ext cx="337" cy="3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48" name="Oval 543"/>
              <p:cNvSpPr>
                <a:spLocks noChangeAspect="1" noChangeArrowheads="1"/>
              </p:cNvSpPr>
              <p:nvPr/>
            </p:nvSpPr>
            <p:spPr bwMode="auto">
              <a:xfrm>
                <a:off x="1445" y="2682"/>
                <a:ext cx="121" cy="152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49" name="Oval 544"/>
              <p:cNvSpPr>
                <a:spLocks noChangeAspect="1" noChangeArrowheads="1"/>
              </p:cNvSpPr>
              <p:nvPr/>
            </p:nvSpPr>
            <p:spPr bwMode="auto">
              <a:xfrm>
                <a:off x="1658" y="2682"/>
                <a:ext cx="122" cy="146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</p:grpSp>
        <p:sp>
          <p:nvSpPr>
            <p:cNvPr id="45" name="Oval 545"/>
            <p:cNvSpPr>
              <a:spLocks noChangeAspect="1" noChangeArrowheads="1"/>
            </p:cNvSpPr>
            <p:nvPr/>
          </p:nvSpPr>
          <p:spPr bwMode="auto">
            <a:xfrm>
              <a:off x="1511" y="2433"/>
              <a:ext cx="207" cy="2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grpSp>
        <p:nvGrpSpPr>
          <p:cNvPr id="50" name="Group 539"/>
          <p:cNvGrpSpPr>
            <a:grpSpLocks noChangeAspect="1"/>
          </p:cNvGrpSpPr>
          <p:nvPr/>
        </p:nvGrpSpPr>
        <p:grpSpPr bwMode="auto">
          <a:xfrm>
            <a:off x="5220072" y="2204864"/>
            <a:ext cx="144014" cy="288000"/>
            <a:chOff x="1445" y="2433"/>
            <a:chExt cx="337" cy="655"/>
          </a:xfrm>
          <a:solidFill>
            <a:srgbClr val="3366FF"/>
          </a:solidFill>
        </p:grpSpPr>
        <p:grpSp>
          <p:nvGrpSpPr>
            <p:cNvPr id="51" name="Group 540"/>
            <p:cNvGrpSpPr>
              <a:grpSpLocks noChangeAspect="1"/>
            </p:cNvGrpSpPr>
            <p:nvPr/>
          </p:nvGrpSpPr>
          <p:grpSpPr bwMode="auto">
            <a:xfrm>
              <a:off x="1445" y="2682"/>
              <a:ext cx="337" cy="406"/>
              <a:chOff x="1445" y="2682"/>
              <a:chExt cx="337" cy="406"/>
            </a:xfrm>
            <a:grpFill/>
          </p:grpSpPr>
          <p:sp>
            <p:nvSpPr>
              <p:cNvPr id="53" name="Rectangle 541"/>
              <p:cNvSpPr>
                <a:spLocks noChangeAspect="1" noChangeArrowheads="1"/>
              </p:cNvSpPr>
              <p:nvPr/>
            </p:nvSpPr>
            <p:spPr bwMode="auto">
              <a:xfrm>
                <a:off x="1502" y="2682"/>
                <a:ext cx="222" cy="11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54" name="Rectangle 542"/>
              <p:cNvSpPr>
                <a:spLocks noChangeAspect="1" noChangeArrowheads="1"/>
              </p:cNvSpPr>
              <p:nvPr/>
            </p:nvSpPr>
            <p:spPr bwMode="auto">
              <a:xfrm>
                <a:off x="1445" y="2757"/>
                <a:ext cx="337" cy="3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55" name="Oval 543"/>
              <p:cNvSpPr>
                <a:spLocks noChangeAspect="1" noChangeArrowheads="1"/>
              </p:cNvSpPr>
              <p:nvPr/>
            </p:nvSpPr>
            <p:spPr bwMode="auto">
              <a:xfrm>
                <a:off x="1445" y="2682"/>
                <a:ext cx="121" cy="152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56" name="Oval 544"/>
              <p:cNvSpPr>
                <a:spLocks noChangeAspect="1" noChangeArrowheads="1"/>
              </p:cNvSpPr>
              <p:nvPr/>
            </p:nvSpPr>
            <p:spPr bwMode="auto">
              <a:xfrm>
                <a:off x="1658" y="2682"/>
                <a:ext cx="122" cy="146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</p:grpSp>
        <p:sp>
          <p:nvSpPr>
            <p:cNvPr id="52" name="Oval 545"/>
            <p:cNvSpPr>
              <a:spLocks noChangeAspect="1" noChangeArrowheads="1"/>
            </p:cNvSpPr>
            <p:nvPr/>
          </p:nvSpPr>
          <p:spPr bwMode="auto">
            <a:xfrm>
              <a:off x="1511" y="2433"/>
              <a:ext cx="207" cy="2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grpSp>
        <p:nvGrpSpPr>
          <p:cNvPr id="57" name="Group 539"/>
          <p:cNvGrpSpPr>
            <a:grpSpLocks noChangeAspect="1"/>
          </p:cNvGrpSpPr>
          <p:nvPr/>
        </p:nvGrpSpPr>
        <p:grpSpPr bwMode="auto">
          <a:xfrm>
            <a:off x="6228184" y="1844824"/>
            <a:ext cx="144014" cy="288000"/>
            <a:chOff x="1445" y="2433"/>
            <a:chExt cx="337" cy="655"/>
          </a:xfrm>
          <a:solidFill>
            <a:srgbClr val="3366FF"/>
          </a:solidFill>
        </p:grpSpPr>
        <p:grpSp>
          <p:nvGrpSpPr>
            <p:cNvPr id="58" name="Group 540"/>
            <p:cNvGrpSpPr>
              <a:grpSpLocks noChangeAspect="1"/>
            </p:cNvGrpSpPr>
            <p:nvPr/>
          </p:nvGrpSpPr>
          <p:grpSpPr bwMode="auto">
            <a:xfrm>
              <a:off x="1445" y="2682"/>
              <a:ext cx="337" cy="406"/>
              <a:chOff x="1445" y="2682"/>
              <a:chExt cx="337" cy="406"/>
            </a:xfrm>
            <a:grpFill/>
          </p:grpSpPr>
          <p:sp>
            <p:nvSpPr>
              <p:cNvPr id="60" name="Rectangle 541"/>
              <p:cNvSpPr>
                <a:spLocks noChangeAspect="1" noChangeArrowheads="1"/>
              </p:cNvSpPr>
              <p:nvPr/>
            </p:nvSpPr>
            <p:spPr bwMode="auto">
              <a:xfrm>
                <a:off x="1502" y="2682"/>
                <a:ext cx="222" cy="11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61" name="Rectangle 542"/>
              <p:cNvSpPr>
                <a:spLocks noChangeAspect="1" noChangeArrowheads="1"/>
              </p:cNvSpPr>
              <p:nvPr/>
            </p:nvSpPr>
            <p:spPr bwMode="auto">
              <a:xfrm>
                <a:off x="1445" y="2757"/>
                <a:ext cx="337" cy="3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62" name="Oval 543"/>
              <p:cNvSpPr>
                <a:spLocks noChangeAspect="1" noChangeArrowheads="1"/>
              </p:cNvSpPr>
              <p:nvPr/>
            </p:nvSpPr>
            <p:spPr bwMode="auto">
              <a:xfrm>
                <a:off x="1445" y="2682"/>
                <a:ext cx="121" cy="152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63" name="Oval 544"/>
              <p:cNvSpPr>
                <a:spLocks noChangeAspect="1" noChangeArrowheads="1"/>
              </p:cNvSpPr>
              <p:nvPr/>
            </p:nvSpPr>
            <p:spPr bwMode="auto">
              <a:xfrm>
                <a:off x="1658" y="2682"/>
                <a:ext cx="122" cy="146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</p:grpSp>
        <p:sp>
          <p:nvSpPr>
            <p:cNvPr id="59" name="Oval 545"/>
            <p:cNvSpPr>
              <a:spLocks noChangeAspect="1" noChangeArrowheads="1"/>
            </p:cNvSpPr>
            <p:nvPr/>
          </p:nvSpPr>
          <p:spPr bwMode="auto">
            <a:xfrm>
              <a:off x="1511" y="2433"/>
              <a:ext cx="207" cy="2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grpSp>
        <p:nvGrpSpPr>
          <p:cNvPr id="64" name="Group 539"/>
          <p:cNvGrpSpPr>
            <a:grpSpLocks noChangeAspect="1"/>
          </p:cNvGrpSpPr>
          <p:nvPr/>
        </p:nvGrpSpPr>
        <p:grpSpPr bwMode="auto">
          <a:xfrm>
            <a:off x="4716016" y="2420888"/>
            <a:ext cx="144014" cy="288000"/>
            <a:chOff x="1445" y="2433"/>
            <a:chExt cx="337" cy="655"/>
          </a:xfrm>
          <a:solidFill>
            <a:srgbClr val="3366FF"/>
          </a:solidFill>
        </p:grpSpPr>
        <p:grpSp>
          <p:nvGrpSpPr>
            <p:cNvPr id="103" name="Group 540"/>
            <p:cNvGrpSpPr>
              <a:grpSpLocks noChangeAspect="1"/>
            </p:cNvGrpSpPr>
            <p:nvPr/>
          </p:nvGrpSpPr>
          <p:grpSpPr bwMode="auto">
            <a:xfrm>
              <a:off x="1445" y="2682"/>
              <a:ext cx="337" cy="406"/>
              <a:chOff x="1445" y="2682"/>
              <a:chExt cx="337" cy="406"/>
            </a:xfrm>
            <a:grpFill/>
          </p:grpSpPr>
          <p:sp>
            <p:nvSpPr>
              <p:cNvPr id="105" name="Rectangle 541"/>
              <p:cNvSpPr>
                <a:spLocks noChangeAspect="1" noChangeArrowheads="1"/>
              </p:cNvSpPr>
              <p:nvPr/>
            </p:nvSpPr>
            <p:spPr bwMode="auto">
              <a:xfrm>
                <a:off x="1502" y="2682"/>
                <a:ext cx="222" cy="11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06" name="Rectangle 542"/>
              <p:cNvSpPr>
                <a:spLocks noChangeAspect="1" noChangeArrowheads="1"/>
              </p:cNvSpPr>
              <p:nvPr/>
            </p:nvSpPr>
            <p:spPr bwMode="auto">
              <a:xfrm>
                <a:off x="1445" y="2757"/>
                <a:ext cx="337" cy="3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07" name="Oval 543"/>
              <p:cNvSpPr>
                <a:spLocks noChangeAspect="1" noChangeArrowheads="1"/>
              </p:cNvSpPr>
              <p:nvPr/>
            </p:nvSpPr>
            <p:spPr bwMode="auto">
              <a:xfrm>
                <a:off x="1445" y="2682"/>
                <a:ext cx="121" cy="152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08" name="Oval 544"/>
              <p:cNvSpPr>
                <a:spLocks noChangeAspect="1" noChangeArrowheads="1"/>
              </p:cNvSpPr>
              <p:nvPr/>
            </p:nvSpPr>
            <p:spPr bwMode="auto">
              <a:xfrm>
                <a:off x="1658" y="2682"/>
                <a:ext cx="122" cy="146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</p:grpSp>
        <p:sp>
          <p:nvSpPr>
            <p:cNvPr id="104" name="Oval 545"/>
            <p:cNvSpPr>
              <a:spLocks noChangeAspect="1" noChangeArrowheads="1"/>
            </p:cNvSpPr>
            <p:nvPr/>
          </p:nvSpPr>
          <p:spPr bwMode="auto">
            <a:xfrm>
              <a:off x="1511" y="2433"/>
              <a:ext cx="207" cy="2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sp>
        <p:nvSpPr>
          <p:cNvPr id="109" name="Rechteck 108"/>
          <p:cNvSpPr/>
          <p:nvPr/>
        </p:nvSpPr>
        <p:spPr>
          <a:xfrm>
            <a:off x="107504" y="1772816"/>
            <a:ext cx="2304256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u="sng" dirty="0" err="1" smtClean="0"/>
              <a:t>Socialmedia</a:t>
            </a:r>
            <a:r>
              <a:rPr lang="en-US" sz="1800" u="sng" dirty="0" smtClean="0"/>
              <a:t> e non</a:t>
            </a:r>
          </a:p>
          <a:p>
            <a:pPr>
              <a:spcBef>
                <a:spcPts val="600"/>
              </a:spcBef>
            </a:pPr>
            <a:r>
              <a:rPr lang="en-US" b="1" dirty="0"/>
              <a:t>- </a:t>
            </a:r>
            <a:r>
              <a:rPr lang="en-US" b="1" dirty="0" smtClean="0"/>
              <a:t>Homepage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- FB, </a:t>
            </a:r>
            <a:r>
              <a:rPr lang="en-US" b="1" dirty="0" err="1" smtClean="0"/>
              <a:t>Instagramm</a:t>
            </a:r>
            <a:r>
              <a:rPr lang="en-US" b="1" dirty="0" smtClean="0"/>
              <a:t>, WH</a:t>
            </a:r>
          </a:p>
          <a:p>
            <a:pPr>
              <a:spcBef>
                <a:spcPts val="600"/>
              </a:spcBef>
            </a:pPr>
            <a:r>
              <a:rPr lang="en-US" b="1" dirty="0"/>
              <a:t>- </a:t>
            </a:r>
            <a:r>
              <a:rPr lang="en-US" b="1" dirty="0" smtClean="0"/>
              <a:t>E-Mail list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Giornali</a:t>
            </a:r>
            <a:r>
              <a:rPr lang="en-US" b="1" dirty="0" smtClean="0"/>
              <a:t> </a:t>
            </a:r>
            <a:r>
              <a:rPr lang="en-US" b="1" dirty="0" err="1" smtClean="0"/>
              <a:t>elettronici</a:t>
            </a:r>
            <a:endParaRPr lang="en-US" b="1" dirty="0" smtClean="0"/>
          </a:p>
          <a:p>
            <a:pPr>
              <a:spcBef>
                <a:spcPts val="600"/>
              </a:spcBef>
            </a:pPr>
            <a:r>
              <a:rPr lang="en-US" b="1" dirty="0" smtClean="0"/>
              <a:t>...</a:t>
            </a:r>
          </a:p>
        </p:txBody>
      </p:sp>
      <p:sp>
        <p:nvSpPr>
          <p:cNvPr id="110" name="Rechteck 109"/>
          <p:cNvSpPr/>
          <p:nvPr/>
        </p:nvSpPr>
        <p:spPr>
          <a:xfrm>
            <a:off x="2987824" y="2996952"/>
            <a:ext cx="3168352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u="sng" dirty="0" err="1" smtClean="0"/>
              <a:t>Pubblicizzare</a:t>
            </a:r>
            <a:endParaRPr lang="en-US" sz="1800" u="sng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Articoli</a:t>
            </a:r>
            <a:r>
              <a:rPr lang="en-US" b="1" dirty="0" smtClean="0"/>
              <a:t> </a:t>
            </a:r>
            <a:r>
              <a:rPr lang="en-US" b="1" dirty="0" err="1" smtClean="0"/>
              <a:t>sulla</a:t>
            </a:r>
            <a:r>
              <a:rPr lang="en-US" b="1" dirty="0" smtClean="0"/>
              <a:t> </a:t>
            </a:r>
            <a:r>
              <a:rPr lang="en-US" b="1" dirty="0" err="1" smtClean="0"/>
              <a:t>stampa</a:t>
            </a:r>
            <a:r>
              <a:rPr lang="en-US" b="1" dirty="0" smtClean="0"/>
              <a:t> locale e in rete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- Poster, Flyer, ...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Inviti</a:t>
            </a:r>
            <a:r>
              <a:rPr lang="en-US" b="1" dirty="0" smtClean="0"/>
              <a:t> </a:t>
            </a:r>
            <a:r>
              <a:rPr lang="en-US" b="1" dirty="0" err="1" smtClean="0"/>
              <a:t>personalizzati</a:t>
            </a:r>
            <a:endParaRPr lang="en-US" b="1" dirty="0" smtClean="0"/>
          </a:p>
          <a:p>
            <a:pPr>
              <a:spcBef>
                <a:spcPts val="600"/>
              </a:spcBef>
            </a:pPr>
            <a:r>
              <a:rPr lang="en-US" b="1" dirty="0" smtClean="0"/>
              <a:t>...</a:t>
            </a:r>
          </a:p>
        </p:txBody>
      </p:sp>
      <p:sp>
        <p:nvSpPr>
          <p:cNvPr id="111" name="Rechteck 110"/>
          <p:cNvSpPr/>
          <p:nvPr/>
        </p:nvSpPr>
        <p:spPr>
          <a:xfrm>
            <a:off x="5796136" y="4653136"/>
            <a:ext cx="316835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u="sng" dirty="0" err="1" smtClean="0"/>
              <a:t>Attività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collaterali</a:t>
            </a:r>
            <a:endParaRPr lang="en-US" sz="1800" u="sng" dirty="0" smtClean="0"/>
          </a:p>
          <a:p>
            <a:pPr marL="92075" indent="-92075">
              <a:spcBef>
                <a:spcPts val="600"/>
              </a:spcBef>
              <a:buFontTx/>
              <a:buChar char="-"/>
            </a:pPr>
            <a:r>
              <a:rPr lang="en-US" b="1" dirty="0" err="1" smtClean="0"/>
              <a:t>Escursioni</a:t>
            </a:r>
            <a:r>
              <a:rPr lang="en-US" b="1" dirty="0" smtClean="0"/>
              <a:t> legate a </a:t>
            </a:r>
            <a:r>
              <a:rPr lang="en-US" b="1" dirty="0" err="1" smtClean="0"/>
              <a:t>tiri</a:t>
            </a:r>
            <a:r>
              <a:rPr lang="en-US" b="1" dirty="0" smtClean="0"/>
              <a:t> </a:t>
            </a:r>
            <a:r>
              <a:rPr lang="en-US" b="1" dirty="0" err="1" smtClean="0"/>
              <a:t>esterni</a:t>
            </a:r>
            <a:r>
              <a:rPr lang="en-US" b="1" dirty="0" smtClean="0"/>
              <a:t> o a </a:t>
            </a:r>
            <a:r>
              <a:rPr lang="en-US" b="1" dirty="0" err="1" smtClean="0"/>
              <a:t>feste</a:t>
            </a:r>
            <a:r>
              <a:rPr lang="en-US" b="1" dirty="0" smtClean="0"/>
              <a:t> di </a:t>
            </a:r>
            <a:r>
              <a:rPr lang="en-US" b="1" dirty="0" err="1" smtClean="0"/>
              <a:t>tiro</a:t>
            </a:r>
            <a:endParaRPr lang="en-US" b="1" dirty="0" smtClean="0"/>
          </a:p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Cene</a:t>
            </a:r>
            <a:r>
              <a:rPr lang="en-US" b="1" dirty="0" smtClean="0"/>
              <a:t>, </a:t>
            </a:r>
            <a:r>
              <a:rPr lang="en-US" b="1" dirty="0" err="1" smtClean="0"/>
              <a:t>Pranzi</a:t>
            </a:r>
            <a:r>
              <a:rPr lang="en-US" b="1" dirty="0" smtClean="0"/>
              <a:t>, Feste, ...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Escursioni</a:t>
            </a:r>
            <a:r>
              <a:rPr lang="en-US" b="1" dirty="0" smtClean="0"/>
              <a:t> e </a:t>
            </a:r>
            <a:r>
              <a:rPr lang="en-US" b="1" dirty="0" err="1" smtClean="0"/>
              <a:t>visite</a:t>
            </a:r>
            <a:r>
              <a:rPr lang="en-US" b="1" dirty="0" smtClean="0"/>
              <a:t> </a:t>
            </a:r>
            <a:r>
              <a:rPr lang="en-US" b="1" dirty="0" err="1" smtClean="0"/>
              <a:t>mirate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49196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44624"/>
            <a:ext cx="7620000" cy="114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CH" kern="1200" dirty="0" smtClean="0"/>
              <a:t>Attività adeguata all’età</a:t>
            </a:r>
            <a:endParaRPr lang="it-CH" kern="1200" dirty="0"/>
          </a:p>
        </p:txBody>
      </p:sp>
      <p:sp>
        <p:nvSpPr>
          <p:cNvPr id="93" name="Bogen 92"/>
          <p:cNvSpPr/>
          <p:nvPr/>
        </p:nvSpPr>
        <p:spPr bwMode="auto">
          <a:xfrm>
            <a:off x="2555776" y="1268760"/>
            <a:ext cx="4032448" cy="1512168"/>
          </a:xfrm>
          <a:prstGeom prst="arc">
            <a:avLst>
              <a:gd name="adj1" fmla="val 20351421"/>
              <a:gd name="adj2" fmla="val 12080064"/>
            </a:avLst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94" name="Gruppieren 93"/>
          <p:cNvGrpSpPr/>
          <p:nvPr/>
        </p:nvGrpSpPr>
        <p:grpSpPr>
          <a:xfrm>
            <a:off x="4067944" y="1412776"/>
            <a:ext cx="936104" cy="864096"/>
            <a:chOff x="-2376772" y="2924944"/>
            <a:chExt cx="3240360" cy="2880320"/>
          </a:xfrm>
        </p:grpSpPr>
        <p:pic>
          <p:nvPicPr>
            <p:cNvPr id="95" name="Picture 2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86592" y="2924944"/>
              <a:ext cx="1260000" cy="12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" name="Richtungspfeil 95"/>
            <p:cNvSpPr/>
            <p:nvPr/>
          </p:nvSpPr>
          <p:spPr bwMode="auto">
            <a:xfrm rot="16200000">
              <a:off x="-1692696" y="3429000"/>
              <a:ext cx="1872208" cy="2880320"/>
            </a:xfrm>
            <a:prstGeom prst="homePlate">
              <a:avLst>
                <a:gd name="adj" fmla="val 4475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7" name="Eingekerbter Richtungspfeil 96"/>
            <p:cNvSpPr/>
            <p:nvPr/>
          </p:nvSpPr>
          <p:spPr bwMode="auto">
            <a:xfrm rot="16200000">
              <a:off x="-1296652" y="2733428"/>
              <a:ext cx="1080120" cy="3240360"/>
            </a:xfrm>
            <a:prstGeom prst="chevron">
              <a:avLst>
                <a:gd name="adj" fmla="val 879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8" name="Textfeld 97"/>
          <p:cNvSpPr txBox="1"/>
          <p:nvPr/>
        </p:nvSpPr>
        <p:spPr>
          <a:xfrm>
            <a:off x="4067944" y="184482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CH" sz="2000" b="1" dirty="0" smtClean="0">
                <a:solidFill>
                  <a:schemeClr val="accent2">
                    <a:lumMod val="75000"/>
                  </a:schemeClr>
                </a:solidFill>
              </a:rPr>
              <a:t>CGT</a:t>
            </a:r>
            <a:endParaRPr lang="it-CH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43" name="Group 539"/>
          <p:cNvGrpSpPr>
            <a:grpSpLocks noChangeAspect="1"/>
          </p:cNvGrpSpPr>
          <p:nvPr/>
        </p:nvGrpSpPr>
        <p:grpSpPr bwMode="auto">
          <a:xfrm>
            <a:off x="3563888" y="2276872"/>
            <a:ext cx="514337" cy="900000"/>
            <a:chOff x="1445" y="2433"/>
            <a:chExt cx="337" cy="655"/>
          </a:xfrm>
          <a:solidFill>
            <a:srgbClr val="3366FF"/>
          </a:solidFill>
        </p:grpSpPr>
        <p:grpSp>
          <p:nvGrpSpPr>
            <p:cNvPr id="44" name="Group 540"/>
            <p:cNvGrpSpPr>
              <a:grpSpLocks noChangeAspect="1"/>
            </p:cNvGrpSpPr>
            <p:nvPr/>
          </p:nvGrpSpPr>
          <p:grpSpPr bwMode="auto">
            <a:xfrm>
              <a:off x="1445" y="2682"/>
              <a:ext cx="337" cy="406"/>
              <a:chOff x="1445" y="2682"/>
              <a:chExt cx="337" cy="406"/>
            </a:xfrm>
            <a:grpFill/>
          </p:grpSpPr>
          <p:sp>
            <p:nvSpPr>
              <p:cNvPr id="46" name="Rectangle 541"/>
              <p:cNvSpPr>
                <a:spLocks noChangeAspect="1" noChangeArrowheads="1"/>
              </p:cNvSpPr>
              <p:nvPr/>
            </p:nvSpPr>
            <p:spPr bwMode="auto">
              <a:xfrm>
                <a:off x="1502" y="2682"/>
                <a:ext cx="222" cy="11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rIns="0" anchor="ctr"/>
              <a:lstStyle/>
              <a:p>
                <a:pPr algn="ctr"/>
                <a:endParaRPr lang="it-CH" sz="1200"/>
              </a:p>
            </p:txBody>
          </p:sp>
          <p:sp>
            <p:nvSpPr>
              <p:cNvPr id="47" name="Rectangle 542"/>
              <p:cNvSpPr>
                <a:spLocks noChangeAspect="1" noChangeArrowheads="1"/>
              </p:cNvSpPr>
              <p:nvPr/>
            </p:nvSpPr>
            <p:spPr bwMode="auto">
              <a:xfrm>
                <a:off x="1445" y="2757"/>
                <a:ext cx="337" cy="3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rIns="0" anchor="ctr"/>
              <a:lstStyle/>
              <a:p>
                <a:pPr algn="ctr"/>
                <a:r>
                  <a:rPr lang="it-CH" sz="1200" b="1" dirty="0" smtClean="0"/>
                  <a:t>15-16</a:t>
                </a:r>
                <a:endParaRPr lang="it-CH" sz="1200" b="1" dirty="0"/>
              </a:p>
            </p:txBody>
          </p:sp>
          <p:sp>
            <p:nvSpPr>
              <p:cNvPr id="48" name="Oval 543"/>
              <p:cNvSpPr>
                <a:spLocks noChangeAspect="1" noChangeArrowheads="1"/>
              </p:cNvSpPr>
              <p:nvPr/>
            </p:nvSpPr>
            <p:spPr bwMode="auto">
              <a:xfrm>
                <a:off x="1445" y="2682"/>
                <a:ext cx="121" cy="152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rIns="0" anchor="ctr"/>
              <a:lstStyle/>
              <a:p>
                <a:pPr algn="ctr"/>
                <a:endParaRPr lang="it-CH" sz="1200"/>
              </a:p>
            </p:txBody>
          </p:sp>
          <p:sp>
            <p:nvSpPr>
              <p:cNvPr id="49" name="Oval 544"/>
              <p:cNvSpPr>
                <a:spLocks noChangeAspect="1" noChangeArrowheads="1"/>
              </p:cNvSpPr>
              <p:nvPr/>
            </p:nvSpPr>
            <p:spPr bwMode="auto">
              <a:xfrm>
                <a:off x="1658" y="2682"/>
                <a:ext cx="122" cy="146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rIns="0" anchor="ctr"/>
              <a:lstStyle/>
              <a:p>
                <a:pPr algn="ctr"/>
                <a:endParaRPr lang="it-CH" sz="1200"/>
              </a:p>
            </p:txBody>
          </p:sp>
        </p:grpSp>
        <p:sp>
          <p:nvSpPr>
            <p:cNvPr id="45" name="Oval 545"/>
            <p:cNvSpPr>
              <a:spLocks noChangeAspect="1" noChangeArrowheads="1"/>
            </p:cNvSpPr>
            <p:nvPr/>
          </p:nvSpPr>
          <p:spPr bwMode="auto">
            <a:xfrm>
              <a:off x="1511" y="2433"/>
              <a:ext cx="207" cy="2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rIns="0" anchor="ctr"/>
            <a:lstStyle/>
            <a:p>
              <a:pPr algn="ctr"/>
              <a:endParaRPr lang="it-CH" sz="1200"/>
            </a:p>
          </p:txBody>
        </p:sp>
      </p:grpSp>
      <p:sp>
        <p:nvSpPr>
          <p:cNvPr id="109" name="Rechteck 108"/>
          <p:cNvSpPr/>
          <p:nvPr/>
        </p:nvSpPr>
        <p:spPr>
          <a:xfrm>
            <a:off x="107504" y="1772816"/>
            <a:ext cx="2304256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rinforzo</a:t>
            </a:r>
            <a:r>
              <a:rPr lang="en-US" b="1" dirty="0" smtClean="0"/>
              <a:t> </a:t>
            </a:r>
            <a:r>
              <a:rPr lang="en-US" b="1" dirty="0" err="1" smtClean="0"/>
              <a:t>della</a:t>
            </a:r>
            <a:r>
              <a:rPr lang="en-US" b="1" dirty="0" smtClean="0"/>
              <a:t> </a:t>
            </a:r>
            <a:r>
              <a:rPr lang="en-US" b="1" dirty="0" err="1" smtClean="0"/>
              <a:t>struttura</a:t>
            </a:r>
            <a:r>
              <a:rPr lang="en-US" b="1" dirty="0" smtClean="0"/>
              <a:t> </a:t>
            </a:r>
            <a:r>
              <a:rPr lang="en-US" b="1" dirty="0" err="1" smtClean="0"/>
              <a:t>scheletrica</a:t>
            </a:r>
            <a:r>
              <a:rPr lang="en-US" b="1" dirty="0" smtClean="0"/>
              <a:t> e </a:t>
            </a:r>
            <a:r>
              <a:rPr lang="en-US" b="1" dirty="0" err="1" smtClean="0"/>
              <a:t>muscolare</a:t>
            </a:r>
            <a:endParaRPr lang="en-US" b="1" dirty="0" smtClean="0"/>
          </a:p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mirano</a:t>
            </a:r>
            <a:r>
              <a:rPr lang="en-US" b="1" dirty="0" smtClean="0"/>
              <a:t> al </a:t>
            </a:r>
            <a:r>
              <a:rPr lang="en-US" b="1" dirty="0" err="1" smtClean="0"/>
              <a:t>successo</a:t>
            </a:r>
            <a:endParaRPr lang="en-US" b="1" dirty="0" smtClean="0"/>
          </a:p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il</a:t>
            </a:r>
            <a:r>
              <a:rPr lang="en-US" b="1" dirty="0" smtClean="0"/>
              <a:t> </a:t>
            </a:r>
            <a:r>
              <a:rPr lang="en-US" b="1" dirty="0" err="1" smtClean="0"/>
              <a:t>centro</a:t>
            </a:r>
            <a:r>
              <a:rPr lang="en-US" b="1" dirty="0" smtClean="0"/>
              <a:t> </a:t>
            </a:r>
            <a:r>
              <a:rPr lang="en-US" b="1" dirty="0" err="1" smtClean="0"/>
              <a:t>d’interesse</a:t>
            </a:r>
            <a:r>
              <a:rPr lang="en-US" b="1" dirty="0" smtClean="0"/>
              <a:t> </a:t>
            </a:r>
            <a:r>
              <a:rPr lang="en-US" b="1" dirty="0" err="1" smtClean="0"/>
              <a:t>si</a:t>
            </a:r>
            <a:r>
              <a:rPr lang="en-US" b="1" dirty="0" smtClean="0"/>
              <a:t> </a:t>
            </a:r>
            <a:r>
              <a:rPr lang="en-US" b="1" dirty="0" err="1" smtClean="0"/>
              <a:t>sposta</a:t>
            </a:r>
            <a:r>
              <a:rPr lang="en-US" b="1" dirty="0" smtClean="0"/>
              <a:t> </a:t>
            </a:r>
            <a:r>
              <a:rPr lang="en-US" b="1" dirty="0" err="1" smtClean="0"/>
              <a:t>dalla</a:t>
            </a:r>
            <a:r>
              <a:rPr lang="en-US" b="1" dirty="0" smtClean="0"/>
              <a:t> </a:t>
            </a:r>
            <a:r>
              <a:rPr lang="en-US" b="1" dirty="0" err="1" smtClean="0"/>
              <a:t>famiglia</a:t>
            </a:r>
            <a:r>
              <a:rPr lang="en-US" b="1" dirty="0" smtClean="0"/>
              <a:t> </a:t>
            </a:r>
            <a:r>
              <a:rPr lang="en-US" b="1" dirty="0" err="1" smtClean="0"/>
              <a:t>agli</a:t>
            </a:r>
            <a:r>
              <a:rPr lang="en-US" b="1" dirty="0" smtClean="0"/>
              <a:t> amici</a:t>
            </a:r>
          </a:p>
        </p:txBody>
      </p:sp>
      <p:grpSp>
        <p:nvGrpSpPr>
          <p:cNvPr id="92" name="Group 539"/>
          <p:cNvGrpSpPr>
            <a:grpSpLocks noChangeAspect="1"/>
          </p:cNvGrpSpPr>
          <p:nvPr/>
        </p:nvGrpSpPr>
        <p:grpSpPr bwMode="auto">
          <a:xfrm>
            <a:off x="2699792" y="1412776"/>
            <a:ext cx="452617" cy="792000"/>
            <a:chOff x="1445" y="2433"/>
            <a:chExt cx="337" cy="655"/>
          </a:xfrm>
          <a:solidFill>
            <a:srgbClr val="6699FF"/>
          </a:solidFill>
        </p:grpSpPr>
        <p:grpSp>
          <p:nvGrpSpPr>
            <p:cNvPr id="112" name="Group 540"/>
            <p:cNvGrpSpPr>
              <a:grpSpLocks noChangeAspect="1"/>
            </p:cNvGrpSpPr>
            <p:nvPr/>
          </p:nvGrpSpPr>
          <p:grpSpPr bwMode="auto">
            <a:xfrm>
              <a:off x="1445" y="2682"/>
              <a:ext cx="337" cy="406"/>
              <a:chOff x="1445" y="2682"/>
              <a:chExt cx="337" cy="406"/>
            </a:xfrm>
            <a:grpFill/>
          </p:grpSpPr>
          <p:sp>
            <p:nvSpPr>
              <p:cNvPr id="114" name="Rectangle 541"/>
              <p:cNvSpPr>
                <a:spLocks noChangeAspect="1" noChangeArrowheads="1"/>
              </p:cNvSpPr>
              <p:nvPr/>
            </p:nvSpPr>
            <p:spPr bwMode="auto">
              <a:xfrm>
                <a:off x="1502" y="2682"/>
                <a:ext cx="222" cy="11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15" name="Rectangle 542"/>
              <p:cNvSpPr>
                <a:spLocks noChangeAspect="1" noChangeArrowheads="1"/>
              </p:cNvSpPr>
              <p:nvPr/>
            </p:nvSpPr>
            <p:spPr bwMode="auto">
              <a:xfrm>
                <a:off x="1445" y="2757"/>
                <a:ext cx="337" cy="3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rIns="0" anchor="ctr"/>
              <a:lstStyle/>
              <a:p>
                <a:pPr algn="ctr"/>
                <a:r>
                  <a:rPr lang="it-CH" sz="1200" b="1" dirty="0" smtClean="0"/>
                  <a:t>13-14</a:t>
                </a:r>
                <a:endParaRPr lang="it-CH" sz="1200" b="1" dirty="0"/>
              </a:p>
            </p:txBody>
          </p:sp>
          <p:sp>
            <p:nvSpPr>
              <p:cNvPr id="116" name="Oval 543"/>
              <p:cNvSpPr>
                <a:spLocks noChangeAspect="1" noChangeArrowheads="1"/>
              </p:cNvSpPr>
              <p:nvPr/>
            </p:nvSpPr>
            <p:spPr bwMode="auto">
              <a:xfrm>
                <a:off x="1445" y="2682"/>
                <a:ext cx="121" cy="152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  <p:sp>
            <p:nvSpPr>
              <p:cNvPr id="117" name="Oval 544"/>
              <p:cNvSpPr>
                <a:spLocks noChangeAspect="1" noChangeArrowheads="1"/>
              </p:cNvSpPr>
              <p:nvPr/>
            </p:nvSpPr>
            <p:spPr bwMode="auto">
              <a:xfrm>
                <a:off x="1658" y="2682"/>
                <a:ext cx="122" cy="146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CH" sz="1200"/>
              </a:p>
            </p:txBody>
          </p:sp>
        </p:grpSp>
        <p:sp>
          <p:nvSpPr>
            <p:cNvPr id="113" name="Oval 545"/>
            <p:cNvSpPr>
              <a:spLocks noChangeAspect="1" noChangeArrowheads="1"/>
            </p:cNvSpPr>
            <p:nvPr/>
          </p:nvSpPr>
          <p:spPr bwMode="auto">
            <a:xfrm>
              <a:off x="1511" y="2433"/>
              <a:ext cx="207" cy="2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CH" sz="1200"/>
            </a:p>
          </p:txBody>
        </p:sp>
      </p:grpSp>
      <p:grpSp>
        <p:nvGrpSpPr>
          <p:cNvPr id="118" name="Group 539"/>
          <p:cNvGrpSpPr>
            <a:grpSpLocks noChangeAspect="1"/>
          </p:cNvGrpSpPr>
          <p:nvPr/>
        </p:nvGrpSpPr>
        <p:grpSpPr bwMode="auto">
          <a:xfrm>
            <a:off x="5076056" y="2276872"/>
            <a:ext cx="576056" cy="1008000"/>
            <a:chOff x="1445" y="2433"/>
            <a:chExt cx="337" cy="655"/>
          </a:xfrm>
          <a:solidFill>
            <a:srgbClr val="3366FF"/>
          </a:solidFill>
        </p:grpSpPr>
        <p:grpSp>
          <p:nvGrpSpPr>
            <p:cNvPr id="119" name="Group 540"/>
            <p:cNvGrpSpPr>
              <a:grpSpLocks noChangeAspect="1"/>
            </p:cNvGrpSpPr>
            <p:nvPr/>
          </p:nvGrpSpPr>
          <p:grpSpPr bwMode="auto">
            <a:xfrm>
              <a:off x="1445" y="2682"/>
              <a:ext cx="337" cy="406"/>
              <a:chOff x="1445" y="2682"/>
              <a:chExt cx="337" cy="406"/>
            </a:xfrm>
            <a:grpFill/>
          </p:grpSpPr>
          <p:sp>
            <p:nvSpPr>
              <p:cNvPr id="121" name="Rectangle 541"/>
              <p:cNvSpPr>
                <a:spLocks noChangeAspect="1" noChangeArrowheads="1"/>
              </p:cNvSpPr>
              <p:nvPr/>
            </p:nvSpPr>
            <p:spPr bwMode="auto">
              <a:xfrm>
                <a:off x="1502" y="2682"/>
                <a:ext cx="222" cy="11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rIns="0" anchor="ctr"/>
              <a:lstStyle/>
              <a:p>
                <a:pPr algn="ctr"/>
                <a:endParaRPr lang="it-CH" sz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122" name="Rectangle 542"/>
              <p:cNvSpPr>
                <a:spLocks noChangeAspect="1" noChangeArrowheads="1"/>
              </p:cNvSpPr>
              <p:nvPr/>
            </p:nvSpPr>
            <p:spPr bwMode="auto">
              <a:xfrm>
                <a:off x="1445" y="2757"/>
                <a:ext cx="337" cy="3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rIns="0" anchor="ctr"/>
              <a:lstStyle/>
              <a:p>
                <a:pPr algn="ctr"/>
                <a:r>
                  <a:rPr lang="it-CH" sz="1200" b="1" dirty="0" smtClean="0">
                    <a:solidFill>
                      <a:schemeClr val="bg1"/>
                    </a:solidFill>
                  </a:rPr>
                  <a:t>17-18</a:t>
                </a:r>
                <a:endParaRPr lang="it-CH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3" name="Oval 543"/>
              <p:cNvSpPr>
                <a:spLocks noChangeAspect="1" noChangeArrowheads="1"/>
              </p:cNvSpPr>
              <p:nvPr/>
            </p:nvSpPr>
            <p:spPr bwMode="auto">
              <a:xfrm>
                <a:off x="1445" y="2682"/>
                <a:ext cx="121" cy="152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rIns="0" anchor="ctr"/>
              <a:lstStyle/>
              <a:p>
                <a:pPr algn="ctr"/>
                <a:endParaRPr lang="it-CH" sz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124" name="Oval 544"/>
              <p:cNvSpPr>
                <a:spLocks noChangeAspect="1" noChangeArrowheads="1"/>
              </p:cNvSpPr>
              <p:nvPr/>
            </p:nvSpPr>
            <p:spPr bwMode="auto">
              <a:xfrm>
                <a:off x="1658" y="2682"/>
                <a:ext cx="122" cy="146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rIns="0" anchor="ctr"/>
              <a:lstStyle/>
              <a:p>
                <a:pPr algn="ctr"/>
                <a:endParaRPr lang="it-CH" sz="12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20" name="Oval 545"/>
            <p:cNvSpPr>
              <a:spLocks noChangeAspect="1" noChangeArrowheads="1"/>
            </p:cNvSpPr>
            <p:nvPr/>
          </p:nvSpPr>
          <p:spPr bwMode="auto">
            <a:xfrm>
              <a:off x="1511" y="2433"/>
              <a:ext cx="207" cy="2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rIns="0" anchor="ctr"/>
            <a:lstStyle/>
            <a:p>
              <a:pPr algn="ctr"/>
              <a:endParaRPr lang="it-CH" sz="1200">
                <a:solidFill>
                  <a:schemeClr val="bg1"/>
                </a:solidFill>
              </a:endParaRPr>
            </a:p>
          </p:txBody>
        </p:sp>
      </p:grpSp>
      <p:grpSp>
        <p:nvGrpSpPr>
          <p:cNvPr id="125" name="Group 539"/>
          <p:cNvGrpSpPr>
            <a:grpSpLocks noChangeAspect="1"/>
          </p:cNvGrpSpPr>
          <p:nvPr/>
        </p:nvGrpSpPr>
        <p:grpSpPr bwMode="auto">
          <a:xfrm>
            <a:off x="6012160" y="1412776"/>
            <a:ext cx="637775" cy="1116000"/>
            <a:chOff x="1445" y="2433"/>
            <a:chExt cx="337" cy="655"/>
          </a:xfrm>
          <a:solidFill>
            <a:srgbClr val="000066"/>
          </a:solidFill>
        </p:grpSpPr>
        <p:grpSp>
          <p:nvGrpSpPr>
            <p:cNvPr id="126" name="Group 540"/>
            <p:cNvGrpSpPr>
              <a:grpSpLocks noChangeAspect="1"/>
            </p:cNvGrpSpPr>
            <p:nvPr/>
          </p:nvGrpSpPr>
          <p:grpSpPr bwMode="auto">
            <a:xfrm>
              <a:off x="1445" y="2682"/>
              <a:ext cx="337" cy="406"/>
              <a:chOff x="1445" y="2682"/>
              <a:chExt cx="337" cy="406"/>
            </a:xfrm>
            <a:grpFill/>
          </p:grpSpPr>
          <p:sp>
            <p:nvSpPr>
              <p:cNvPr id="128" name="Rectangle 541"/>
              <p:cNvSpPr>
                <a:spLocks noChangeAspect="1" noChangeArrowheads="1"/>
              </p:cNvSpPr>
              <p:nvPr/>
            </p:nvSpPr>
            <p:spPr bwMode="auto">
              <a:xfrm>
                <a:off x="1502" y="2682"/>
                <a:ext cx="222" cy="11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rIns="0" anchor="ctr"/>
              <a:lstStyle/>
              <a:p>
                <a:pPr algn="ctr"/>
                <a:endParaRPr lang="it-CH" sz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129" name="Rectangle 542"/>
              <p:cNvSpPr>
                <a:spLocks noChangeAspect="1" noChangeArrowheads="1"/>
              </p:cNvSpPr>
              <p:nvPr/>
            </p:nvSpPr>
            <p:spPr bwMode="auto">
              <a:xfrm>
                <a:off x="1445" y="2757"/>
                <a:ext cx="337" cy="331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rIns="0" anchor="ctr"/>
              <a:lstStyle/>
              <a:p>
                <a:pPr algn="ctr"/>
                <a:r>
                  <a:rPr lang="it-CH" sz="1200" b="1" dirty="0" smtClean="0">
                    <a:solidFill>
                      <a:schemeClr val="bg1"/>
                    </a:solidFill>
                  </a:rPr>
                  <a:t>19-20</a:t>
                </a:r>
                <a:endParaRPr lang="it-CH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Oval 543"/>
              <p:cNvSpPr>
                <a:spLocks noChangeAspect="1" noChangeArrowheads="1"/>
              </p:cNvSpPr>
              <p:nvPr/>
            </p:nvSpPr>
            <p:spPr bwMode="auto">
              <a:xfrm>
                <a:off x="1445" y="2682"/>
                <a:ext cx="121" cy="152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rIns="0" anchor="ctr"/>
              <a:lstStyle/>
              <a:p>
                <a:pPr algn="ctr"/>
                <a:endParaRPr lang="it-CH" sz="1200">
                  <a:solidFill>
                    <a:schemeClr val="bg1"/>
                  </a:solidFill>
                </a:endParaRPr>
              </a:p>
            </p:txBody>
          </p:sp>
          <p:sp>
            <p:nvSpPr>
              <p:cNvPr id="131" name="Oval 544"/>
              <p:cNvSpPr>
                <a:spLocks noChangeAspect="1" noChangeArrowheads="1"/>
              </p:cNvSpPr>
              <p:nvPr/>
            </p:nvSpPr>
            <p:spPr bwMode="auto">
              <a:xfrm>
                <a:off x="1658" y="2682"/>
                <a:ext cx="122" cy="146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rIns="0" anchor="ctr"/>
              <a:lstStyle/>
              <a:p>
                <a:pPr algn="ctr"/>
                <a:endParaRPr lang="it-CH" sz="12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27" name="Oval 545"/>
            <p:cNvSpPr>
              <a:spLocks noChangeAspect="1" noChangeArrowheads="1"/>
            </p:cNvSpPr>
            <p:nvPr/>
          </p:nvSpPr>
          <p:spPr bwMode="auto">
            <a:xfrm>
              <a:off x="1511" y="2433"/>
              <a:ext cx="207" cy="227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rIns="0" anchor="ctr"/>
            <a:lstStyle/>
            <a:p>
              <a:pPr algn="ctr"/>
              <a:endParaRPr lang="it-CH" sz="1200">
                <a:solidFill>
                  <a:schemeClr val="bg1"/>
                </a:solidFill>
              </a:endParaRPr>
            </a:p>
          </p:txBody>
        </p:sp>
      </p:grpSp>
      <p:sp>
        <p:nvSpPr>
          <p:cNvPr id="132" name="Rechteck 131"/>
          <p:cNvSpPr/>
          <p:nvPr/>
        </p:nvSpPr>
        <p:spPr>
          <a:xfrm>
            <a:off x="2195736" y="3356992"/>
            <a:ext cx="237626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gli</a:t>
            </a:r>
            <a:r>
              <a:rPr lang="en-US" b="1" dirty="0" smtClean="0"/>
              <a:t> </a:t>
            </a:r>
            <a:r>
              <a:rPr lang="en-US" b="1" dirty="0" err="1" smtClean="0"/>
              <a:t>impegni</a:t>
            </a:r>
            <a:r>
              <a:rPr lang="en-US" b="1" dirty="0" smtClean="0"/>
              <a:t> </a:t>
            </a:r>
            <a:r>
              <a:rPr lang="en-US" b="1" dirty="0" err="1" smtClean="0"/>
              <a:t>scolastici</a:t>
            </a:r>
            <a:r>
              <a:rPr lang="en-US" b="1" dirty="0" smtClean="0"/>
              <a:t> </a:t>
            </a:r>
            <a:r>
              <a:rPr lang="en-US" b="1" dirty="0" err="1" smtClean="0"/>
              <a:t>si</a:t>
            </a:r>
            <a:r>
              <a:rPr lang="en-US" b="1" dirty="0" smtClean="0"/>
              <a:t> </a:t>
            </a:r>
            <a:r>
              <a:rPr lang="en-US" b="1" dirty="0" err="1" smtClean="0"/>
              <a:t>fanno</a:t>
            </a:r>
            <a:r>
              <a:rPr lang="en-US" b="1" dirty="0" smtClean="0"/>
              <a:t> </a:t>
            </a:r>
            <a:r>
              <a:rPr lang="en-US" b="1" dirty="0" err="1" smtClean="0"/>
              <a:t>sentire</a:t>
            </a:r>
            <a:endParaRPr lang="en-US" b="1" dirty="0" smtClean="0"/>
          </a:p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gli</a:t>
            </a:r>
            <a:r>
              <a:rPr lang="en-US" b="1" dirty="0" smtClean="0"/>
              <a:t> amici (</a:t>
            </a:r>
            <a:r>
              <a:rPr lang="en-US" b="1" dirty="0" err="1" smtClean="0"/>
              <a:t>gruppo</a:t>
            </a:r>
            <a:r>
              <a:rPr lang="en-US" b="1" dirty="0" smtClean="0"/>
              <a:t>) </a:t>
            </a:r>
            <a:r>
              <a:rPr lang="en-US" b="1" dirty="0" err="1" smtClean="0"/>
              <a:t>sono</a:t>
            </a:r>
            <a:r>
              <a:rPr lang="en-US" b="1" dirty="0" smtClean="0"/>
              <a:t> </a:t>
            </a:r>
            <a:r>
              <a:rPr lang="en-US" b="1" dirty="0" err="1" smtClean="0"/>
              <a:t>il</a:t>
            </a:r>
            <a:r>
              <a:rPr lang="en-US" b="1" dirty="0" smtClean="0"/>
              <a:t> </a:t>
            </a:r>
            <a:r>
              <a:rPr lang="en-US" b="1" dirty="0" err="1" smtClean="0"/>
              <a:t>centro</a:t>
            </a:r>
            <a:r>
              <a:rPr lang="en-US" b="1" dirty="0" smtClean="0"/>
              <a:t> </a:t>
            </a:r>
            <a:r>
              <a:rPr lang="en-US" b="1" dirty="0" err="1" smtClean="0"/>
              <a:t>d’interesse</a:t>
            </a:r>
            <a:endParaRPr lang="en-US" b="1" dirty="0" smtClean="0"/>
          </a:p>
        </p:txBody>
      </p:sp>
      <p:sp>
        <p:nvSpPr>
          <p:cNvPr id="133" name="Rechteck 132"/>
          <p:cNvSpPr/>
          <p:nvPr/>
        </p:nvSpPr>
        <p:spPr>
          <a:xfrm>
            <a:off x="4932040" y="3356992"/>
            <a:ext cx="1944216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sono</a:t>
            </a:r>
            <a:r>
              <a:rPr lang="en-US" b="1" dirty="0" smtClean="0"/>
              <a:t> </a:t>
            </a:r>
            <a:r>
              <a:rPr lang="en-US" b="1" dirty="0" err="1" smtClean="0"/>
              <a:t>pronti</a:t>
            </a:r>
            <a:r>
              <a:rPr lang="en-US" b="1" dirty="0" smtClean="0"/>
              <a:t> ad </a:t>
            </a:r>
            <a:r>
              <a:rPr lang="en-US" b="1" dirty="0" err="1" smtClean="0"/>
              <a:t>assumere</a:t>
            </a:r>
            <a:r>
              <a:rPr lang="en-US" b="1" dirty="0" smtClean="0"/>
              <a:t> le prime </a:t>
            </a:r>
            <a:r>
              <a:rPr lang="en-US" b="1" dirty="0" err="1" smtClean="0"/>
              <a:t>responsabilità</a:t>
            </a:r>
            <a:endParaRPr lang="en-US" b="1" dirty="0" smtClean="0"/>
          </a:p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spesso</a:t>
            </a:r>
            <a:r>
              <a:rPr lang="en-US" b="1" dirty="0" smtClean="0"/>
              <a:t> la </a:t>
            </a:r>
            <a:r>
              <a:rPr lang="en-US" b="1" dirty="0" err="1" smtClean="0"/>
              <a:t>scuola</a:t>
            </a:r>
            <a:r>
              <a:rPr lang="en-US" b="1" dirty="0" smtClean="0"/>
              <a:t> è </a:t>
            </a:r>
            <a:r>
              <a:rPr lang="en-US" b="1" dirty="0" err="1" smtClean="0"/>
              <a:t>preponderante</a:t>
            </a:r>
            <a:endParaRPr lang="en-US" b="1" dirty="0" smtClean="0"/>
          </a:p>
        </p:txBody>
      </p:sp>
      <p:sp>
        <p:nvSpPr>
          <p:cNvPr id="134" name="Rechteck 133"/>
          <p:cNvSpPr/>
          <p:nvPr/>
        </p:nvSpPr>
        <p:spPr>
          <a:xfrm>
            <a:off x="6804248" y="1700808"/>
            <a:ext cx="2088232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scuola</a:t>
            </a:r>
            <a:r>
              <a:rPr lang="en-US" b="1" dirty="0" smtClean="0"/>
              <a:t> al primo </a:t>
            </a:r>
            <a:r>
              <a:rPr lang="en-US" b="1" dirty="0" err="1" smtClean="0"/>
              <a:t>posto</a:t>
            </a:r>
            <a:endParaRPr lang="en-US" b="1" dirty="0"/>
          </a:p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il</a:t>
            </a:r>
            <a:r>
              <a:rPr lang="en-US" b="1" dirty="0" smtClean="0"/>
              <a:t> </a:t>
            </a:r>
            <a:r>
              <a:rPr lang="en-US" b="1" dirty="0" err="1" smtClean="0"/>
              <a:t>gruppo</a:t>
            </a:r>
            <a:r>
              <a:rPr lang="en-US" b="1" dirty="0" smtClean="0"/>
              <a:t> non è </a:t>
            </a:r>
            <a:r>
              <a:rPr lang="en-US" b="1" dirty="0" err="1" smtClean="0"/>
              <a:t>più</a:t>
            </a:r>
            <a:r>
              <a:rPr lang="en-US" b="1" dirty="0" smtClean="0"/>
              <a:t> </a:t>
            </a:r>
            <a:r>
              <a:rPr lang="en-US" b="1" dirty="0" err="1" smtClean="0"/>
              <a:t>il</a:t>
            </a:r>
            <a:r>
              <a:rPr lang="en-US" b="1" dirty="0" smtClean="0"/>
              <a:t> solo </a:t>
            </a:r>
            <a:r>
              <a:rPr lang="en-US" b="1" dirty="0" err="1" smtClean="0"/>
              <a:t>interesse</a:t>
            </a:r>
            <a:endParaRPr lang="en-US" b="1" dirty="0" smtClean="0"/>
          </a:p>
        </p:txBody>
      </p:sp>
      <p:sp>
        <p:nvSpPr>
          <p:cNvPr id="135" name="Rechteck 134"/>
          <p:cNvSpPr/>
          <p:nvPr/>
        </p:nvSpPr>
        <p:spPr>
          <a:xfrm>
            <a:off x="179513" y="4077072"/>
            <a:ext cx="15841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CC0000"/>
                </a:solidFill>
              </a:rPr>
              <a:t>- </a:t>
            </a:r>
            <a:r>
              <a:rPr lang="en-US" b="1" dirty="0" err="1" smtClean="0">
                <a:solidFill>
                  <a:srgbClr val="CC0000"/>
                </a:solidFill>
              </a:rPr>
              <a:t>introdurre</a:t>
            </a:r>
            <a:r>
              <a:rPr lang="en-US" b="1" dirty="0" smtClean="0">
                <a:solidFill>
                  <a:srgbClr val="CC0000"/>
                </a:solidFill>
              </a:rPr>
              <a:t> </a:t>
            </a:r>
            <a:r>
              <a:rPr lang="en-US" b="1" dirty="0" err="1" smtClean="0">
                <a:solidFill>
                  <a:srgbClr val="CC0000"/>
                </a:solidFill>
              </a:rPr>
              <a:t>nuove</a:t>
            </a:r>
            <a:r>
              <a:rPr lang="en-US" b="1" dirty="0" smtClean="0">
                <a:solidFill>
                  <a:srgbClr val="CC0000"/>
                </a:solidFill>
              </a:rPr>
              <a:t> </a:t>
            </a:r>
            <a:r>
              <a:rPr lang="en-US" b="1" dirty="0" err="1" smtClean="0">
                <a:solidFill>
                  <a:srgbClr val="CC0000"/>
                </a:solidFill>
              </a:rPr>
              <a:t>forme</a:t>
            </a:r>
            <a:r>
              <a:rPr lang="en-US" b="1" dirty="0" smtClean="0">
                <a:solidFill>
                  <a:srgbClr val="CC0000"/>
                </a:solidFill>
              </a:rPr>
              <a:t> di </a:t>
            </a:r>
            <a:r>
              <a:rPr lang="en-US" b="1" dirty="0" err="1" smtClean="0">
                <a:solidFill>
                  <a:srgbClr val="CC0000"/>
                </a:solidFill>
              </a:rPr>
              <a:t>gare</a:t>
            </a:r>
            <a:r>
              <a:rPr lang="en-US" b="1" dirty="0" smtClean="0">
                <a:solidFill>
                  <a:srgbClr val="CC0000"/>
                </a:solidFill>
              </a:rPr>
              <a:t> o </a:t>
            </a:r>
            <a:r>
              <a:rPr lang="en-US" b="1" dirty="0" err="1" smtClean="0">
                <a:solidFill>
                  <a:srgbClr val="CC0000"/>
                </a:solidFill>
              </a:rPr>
              <a:t>eventi</a:t>
            </a:r>
            <a:r>
              <a:rPr lang="en-US" b="1" dirty="0" smtClean="0">
                <a:solidFill>
                  <a:srgbClr val="CC0000"/>
                </a:solidFill>
              </a:rPr>
              <a:t> </a:t>
            </a:r>
            <a:r>
              <a:rPr lang="en-US" b="1" dirty="0" err="1" smtClean="0">
                <a:solidFill>
                  <a:srgbClr val="CC0000"/>
                </a:solidFill>
              </a:rPr>
              <a:t>sportivi</a:t>
            </a:r>
            <a:endParaRPr lang="en-US" b="1" dirty="0" smtClean="0">
              <a:solidFill>
                <a:srgbClr val="CC0000"/>
              </a:solidFill>
            </a:endParaRPr>
          </a:p>
        </p:txBody>
      </p:sp>
      <p:sp>
        <p:nvSpPr>
          <p:cNvPr id="136" name="Rechteck 135"/>
          <p:cNvSpPr/>
          <p:nvPr/>
        </p:nvSpPr>
        <p:spPr>
          <a:xfrm>
            <a:off x="7164288" y="3212976"/>
            <a:ext cx="16561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CC0000"/>
                </a:solidFill>
              </a:rPr>
              <a:t>- </a:t>
            </a:r>
            <a:r>
              <a:rPr lang="en-US" b="1" dirty="0" err="1" smtClean="0">
                <a:solidFill>
                  <a:srgbClr val="CC0000"/>
                </a:solidFill>
              </a:rPr>
              <a:t>gruppi</a:t>
            </a:r>
            <a:r>
              <a:rPr lang="en-US" b="1" dirty="0" smtClean="0">
                <a:solidFill>
                  <a:srgbClr val="CC0000"/>
                </a:solidFill>
              </a:rPr>
              <a:t> di </a:t>
            </a:r>
            <a:r>
              <a:rPr lang="en-US" b="1" dirty="0" err="1" smtClean="0">
                <a:solidFill>
                  <a:srgbClr val="CC0000"/>
                </a:solidFill>
              </a:rPr>
              <a:t>allenamento</a:t>
            </a:r>
            <a:r>
              <a:rPr lang="en-US" b="1" dirty="0" smtClean="0">
                <a:solidFill>
                  <a:srgbClr val="CC0000"/>
                </a:solidFill>
              </a:rPr>
              <a:t> </a:t>
            </a:r>
            <a:r>
              <a:rPr lang="en-US" b="1" dirty="0" err="1" smtClean="0">
                <a:solidFill>
                  <a:srgbClr val="CC0000"/>
                </a:solidFill>
              </a:rPr>
              <a:t>mirato</a:t>
            </a:r>
            <a:r>
              <a:rPr lang="en-US" b="1" dirty="0" smtClean="0">
                <a:solidFill>
                  <a:srgbClr val="CC0000"/>
                </a:solidFill>
              </a:rPr>
              <a:t> (</a:t>
            </a:r>
            <a:r>
              <a:rPr lang="en-US" b="1" dirty="0" err="1" smtClean="0">
                <a:solidFill>
                  <a:srgbClr val="CC0000"/>
                </a:solidFill>
              </a:rPr>
              <a:t>scuola</a:t>
            </a:r>
            <a:r>
              <a:rPr lang="en-US" b="1" dirty="0">
                <a:solidFill>
                  <a:srgbClr val="CC0000"/>
                </a:solidFill>
              </a:rPr>
              <a:t> </a:t>
            </a:r>
            <a:r>
              <a:rPr lang="en-US" b="1" dirty="0" smtClean="0">
                <a:solidFill>
                  <a:srgbClr val="CC0000"/>
                </a:solidFill>
              </a:rPr>
              <a:t>o </a:t>
            </a:r>
            <a:r>
              <a:rPr lang="en-US" b="1" dirty="0" err="1" smtClean="0">
                <a:solidFill>
                  <a:srgbClr val="CC0000"/>
                </a:solidFill>
              </a:rPr>
              <a:t>prestazione</a:t>
            </a:r>
            <a:r>
              <a:rPr lang="en-US" b="1" dirty="0" smtClean="0">
                <a:solidFill>
                  <a:srgbClr val="CC0000"/>
                </a:solidFill>
              </a:rPr>
              <a:t>)</a:t>
            </a:r>
          </a:p>
        </p:txBody>
      </p:sp>
      <p:sp>
        <p:nvSpPr>
          <p:cNvPr id="137" name="Rechteck 136"/>
          <p:cNvSpPr/>
          <p:nvPr/>
        </p:nvSpPr>
        <p:spPr>
          <a:xfrm>
            <a:off x="2627784" y="4725144"/>
            <a:ext cx="29523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CC0000"/>
                </a:solidFill>
              </a:rPr>
              <a:t>- </a:t>
            </a:r>
            <a:r>
              <a:rPr lang="en-US" b="1" dirty="0" err="1" smtClean="0">
                <a:solidFill>
                  <a:srgbClr val="CC0000"/>
                </a:solidFill>
              </a:rPr>
              <a:t>attività</a:t>
            </a:r>
            <a:r>
              <a:rPr lang="en-US" b="1" dirty="0" smtClean="0">
                <a:solidFill>
                  <a:srgbClr val="CC0000"/>
                </a:solidFill>
              </a:rPr>
              <a:t> 12/12 </a:t>
            </a:r>
            <a:r>
              <a:rPr lang="en-US" b="1" dirty="0" err="1" smtClean="0">
                <a:solidFill>
                  <a:srgbClr val="CC0000"/>
                </a:solidFill>
              </a:rPr>
              <a:t>mesi</a:t>
            </a:r>
            <a:r>
              <a:rPr lang="en-US" b="1" dirty="0" smtClean="0">
                <a:solidFill>
                  <a:srgbClr val="CC0000"/>
                </a:solidFill>
              </a:rPr>
              <a:t>: </a:t>
            </a:r>
            <a:r>
              <a:rPr lang="en-US" b="1" dirty="0" err="1" smtClean="0">
                <a:solidFill>
                  <a:srgbClr val="CC0000"/>
                </a:solidFill>
              </a:rPr>
              <a:t>scuola-ferie-praticantato</a:t>
            </a:r>
            <a:endParaRPr lang="en-US" b="1" dirty="0" smtClean="0">
              <a:solidFill>
                <a:srgbClr val="CC0000"/>
              </a:solidFill>
            </a:endParaRPr>
          </a:p>
        </p:txBody>
      </p:sp>
      <p:sp>
        <p:nvSpPr>
          <p:cNvPr id="139" name="Rechteck 138"/>
          <p:cNvSpPr/>
          <p:nvPr/>
        </p:nvSpPr>
        <p:spPr>
          <a:xfrm>
            <a:off x="395536" y="5157192"/>
            <a:ext cx="1800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CC0000"/>
                </a:solidFill>
              </a:rPr>
              <a:t>- </a:t>
            </a:r>
            <a:r>
              <a:rPr lang="en-US" b="1" dirty="0" err="1" smtClean="0">
                <a:solidFill>
                  <a:srgbClr val="CC0000"/>
                </a:solidFill>
              </a:rPr>
              <a:t>partecipare</a:t>
            </a:r>
            <a:r>
              <a:rPr lang="en-US" b="1" dirty="0" smtClean="0">
                <a:solidFill>
                  <a:srgbClr val="CC0000"/>
                </a:solidFill>
              </a:rPr>
              <a:t> </a:t>
            </a:r>
            <a:r>
              <a:rPr lang="en-US" b="1" dirty="0" err="1" smtClean="0">
                <a:solidFill>
                  <a:srgbClr val="CC0000"/>
                </a:solidFill>
              </a:rPr>
              <a:t>alle</a:t>
            </a:r>
            <a:r>
              <a:rPr lang="en-US" b="1" dirty="0" smtClean="0">
                <a:solidFill>
                  <a:srgbClr val="CC0000"/>
                </a:solidFill>
              </a:rPr>
              <a:t> </a:t>
            </a:r>
            <a:r>
              <a:rPr lang="en-US" b="1" dirty="0" err="1" smtClean="0">
                <a:solidFill>
                  <a:srgbClr val="CC0000"/>
                </a:solidFill>
              </a:rPr>
              <a:t>attività</a:t>
            </a:r>
            <a:r>
              <a:rPr lang="en-US" b="1" dirty="0" smtClean="0">
                <a:solidFill>
                  <a:srgbClr val="CC0000"/>
                </a:solidFill>
              </a:rPr>
              <a:t> </a:t>
            </a:r>
            <a:r>
              <a:rPr lang="en-US" b="1" dirty="0" err="1" smtClean="0">
                <a:solidFill>
                  <a:srgbClr val="CC0000"/>
                </a:solidFill>
              </a:rPr>
              <a:t>locali</a:t>
            </a:r>
            <a:r>
              <a:rPr lang="en-US" b="1" dirty="0" smtClean="0">
                <a:solidFill>
                  <a:srgbClr val="CC0000"/>
                </a:solidFill>
              </a:rPr>
              <a:t> (</a:t>
            </a:r>
            <a:r>
              <a:rPr lang="en-US" b="1" dirty="0" err="1" smtClean="0">
                <a:solidFill>
                  <a:srgbClr val="CC0000"/>
                </a:solidFill>
              </a:rPr>
              <a:t>feste</a:t>
            </a:r>
            <a:r>
              <a:rPr lang="en-US" b="1" dirty="0" smtClean="0">
                <a:solidFill>
                  <a:srgbClr val="CC0000"/>
                </a:solidFill>
              </a:rPr>
              <a:t> di </a:t>
            </a:r>
            <a:r>
              <a:rPr lang="en-US" b="1" dirty="0" err="1" smtClean="0">
                <a:solidFill>
                  <a:srgbClr val="CC0000"/>
                </a:solidFill>
              </a:rPr>
              <a:t>paese</a:t>
            </a:r>
            <a:r>
              <a:rPr lang="en-US" b="1" dirty="0" smtClean="0">
                <a:solidFill>
                  <a:srgbClr val="CC0000"/>
                </a:solidFill>
              </a:rPr>
              <a:t>)</a:t>
            </a:r>
          </a:p>
        </p:txBody>
      </p:sp>
      <p:sp>
        <p:nvSpPr>
          <p:cNvPr id="140" name="Rechteck 139"/>
          <p:cNvSpPr/>
          <p:nvPr/>
        </p:nvSpPr>
        <p:spPr>
          <a:xfrm>
            <a:off x="3275856" y="5229200"/>
            <a:ext cx="28083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CC0000"/>
                </a:solidFill>
              </a:rPr>
              <a:t>- </a:t>
            </a:r>
            <a:r>
              <a:rPr lang="en-US" b="1" dirty="0" err="1" smtClean="0">
                <a:solidFill>
                  <a:srgbClr val="CC0000"/>
                </a:solidFill>
              </a:rPr>
              <a:t>coinvolgere</a:t>
            </a:r>
            <a:r>
              <a:rPr lang="en-US" b="1" dirty="0" smtClean="0">
                <a:solidFill>
                  <a:srgbClr val="CC0000"/>
                </a:solidFill>
              </a:rPr>
              <a:t> </a:t>
            </a:r>
            <a:r>
              <a:rPr lang="en-US" b="1" dirty="0" err="1" smtClean="0">
                <a:solidFill>
                  <a:srgbClr val="CC0000"/>
                </a:solidFill>
              </a:rPr>
              <a:t>i</a:t>
            </a:r>
            <a:r>
              <a:rPr lang="en-US" b="1" dirty="0" smtClean="0">
                <a:solidFill>
                  <a:srgbClr val="CC0000"/>
                </a:solidFill>
              </a:rPr>
              <a:t> </a:t>
            </a:r>
            <a:r>
              <a:rPr lang="en-US" b="1" dirty="0" err="1" smtClean="0">
                <a:solidFill>
                  <a:srgbClr val="CC0000"/>
                </a:solidFill>
              </a:rPr>
              <a:t>giovani</a:t>
            </a:r>
            <a:r>
              <a:rPr lang="en-US" b="1" dirty="0" smtClean="0">
                <a:solidFill>
                  <a:srgbClr val="CC0000"/>
                </a:solidFill>
              </a:rPr>
              <a:t>  </a:t>
            </a:r>
            <a:r>
              <a:rPr lang="en-US" b="1" dirty="0" err="1" smtClean="0">
                <a:solidFill>
                  <a:srgbClr val="CC0000"/>
                </a:solidFill>
              </a:rPr>
              <a:t>nell’istruzione</a:t>
            </a:r>
            <a:r>
              <a:rPr lang="en-US" b="1" dirty="0" smtClean="0">
                <a:solidFill>
                  <a:srgbClr val="CC0000"/>
                </a:solidFill>
              </a:rPr>
              <a:t> </a:t>
            </a:r>
            <a:r>
              <a:rPr lang="en-US" b="1" dirty="0" err="1" smtClean="0">
                <a:solidFill>
                  <a:srgbClr val="CC0000"/>
                </a:solidFill>
              </a:rPr>
              <a:t>nelle</a:t>
            </a:r>
            <a:r>
              <a:rPr lang="en-US" b="1" dirty="0" smtClean="0">
                <a:solidFill>
                  <a:srgbClr val="CC0000"/>
                </a:solidFill>
              </a:rPr>
              <a:t> </a:t>
            </a:r>
            <a:r>
              <a:rPr lang="en-US" b="1" dirty="0" err="1" smtClean="0">
                <a:solidFill>
                  <a:srgbClr val="CC0000"/>
                </a:solidFill>
              </a:rPr>
              <a:t>attività</a:t>
            </a:r>
            <a:r>
              <a:rPr lang="en-US" b="1" dirty="0" smtClean="0">
                <a:solidFill>
                  <a:srgbClr val="CC0000"/>
                </a:solidFill>
              </a:rPr>
              <a:t> e </a:t>
            </a:r>
            <a:r>
              <a:rPr lang="en-US" b="1" dirty="0" err="1" smtClean="0">
                <a:solidFill>
                  <a:srgbClr val="CC0000"/>
                </a:solidFill>
              </a:rPr>
              <a:t>nella</a:t>
            </a:r>
            <a:r>
              <a:rPr lang="en-US" b="1" dirty="0" smtClean="0">
                <a:solidFill>
                  <a:srgbClr val="CC0000"/>
                </a:solidFill>
              </a:rPr>
              <a:t> vita </a:t>
            </a:r>
            <a:r>
              <a:rPr lang="en-US" b="1" dirty="0" err="1" smtClean="0">
                <a:solidFill>
                  <a:srgbClr val="CC0000"/>
                </a:solidFill>
              </a:rPr>
              <a:t>sociale</a:t>
            </a:r>
            <a:r>
              <a:rPr lang="en-US" b="1" dirty="0" smtClean="0">
                <a:solidFill>
                  <a:srgbClr val="CC0000"/>
                </a:solidFill>
              </a:rPr>
              <a:t> </a:t>
            </a:r>
            <a:r>
              <a:rPr lang="en-US" b="1" dirty="0" err="1" smtClean="0">
                <a:solidFill>
                  <a:srgbClr val="CC0000"/>
                </a:solidFill>
              </a:rPr>
              <a:t>dando</a:t>
            </a:r>
            <a:r>
              <a:rPr lang="en-US" b="1" dirty="0" smtClean="0">
                <a:solidFill>
                  <a:srgbClr val="CC0000"/>
                </a:solidFill>
              </a:rPr>
              <a:t> </a:t>
            </a:r>
            <a:r>
              <a:rPr lang="en-US" b="1" dirty="0" err="1" smtClean="0">
                <a:solidFill>
                  <a:srgbClr val="CC0000"/>
                </a:solidFill>
              </a:rPr>
              <a:t>loro</a:t>
            </a:r>
            <a:r>
              <a:rPr lang="en-US" b="1" dirty="0" smtClean="0">
                <a:solidFill>
                  <a:srgbClr val="CC0000"/>
                </a:solidFill>
              </a:rPr>
              <a:t> </a:t>
            </a:r>
            <a:r>
              <a:rPr lang="en-US" b="1" dirty="0" err="1" smtClean="0">
                <a:solidFill>
                  <a:srgbClr val="CC0000"/>
                </a:solidFill>
              </a:rPr>
              <a:t>spazio</a:t>
            </a:r>
            <a:endParaRPr lang="en-US" b="1" dirty="0" smtClean="0">
              <a:solidFill>
                <a:srgbClr val="CC0000"/>
              </a:solidFill>
            </a:endParaRPr>
          </a:p>
        </p:txBody>
      </p:sp>
      <p:sp>
        <p:nvSpPr>
          <p:cNvPr id="141" name="Rechteck 140"/>
          <p:cNvSpPr/>
          <p:nvPr/>
        </p:nvSpPr>
        <p:spPr>
          <a:xfrm>
            <a:off x="6660232" y="4581128"/>
            <a:ext cx="18722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CC0000"/>
                </a:solidFill>
              </a:rPr>
              <a:t>- </a:t>
            </a:r>
            <a:r>
              <a:rPr lang="en-US" b="1" dirty="0" err="1" smtClean="0">
                <a:solidFill>
                  <a:srgbClr val="CC0000"/>
                </a:solidFill>
              </a:rPr>
              <a:t>attività</a:t>
            </a:r>
            <a:r>
              <a:rPr lang="en-US" b="1" dirty="0" smtClean="0">
                <a:solidFill>
                  <a:srgbClr val="CC0000"/>
                </a:solidFill>
              </a:rPr>
              <a:t> </a:t>
            </a:r>
            <a:r>
              <a:rPr lang="en-US" b="1" dirty="0" err="1" smtClean="0">
                <a:solidFill>
                  <a:srgbClr val="CC0000"/>
                </a:solidFill>
              </a:rPr>
              <a:t>ricreativa</a:t>
            </a:r>
            <a:r>
              <a:rPr lang="en-US" b="1" dirty="0" smtClean="0">
                <a:solidFill>
                  <a:srgbClr val="CC0000"/>
                </a:solidFill>
              </a:rPr>
              <a:t> </a:t>
            </a:r>
            <a:r>
              <a:rPr lang="en-US" b="1" dirty="0" err="1" smtClean="0">
                <a:solidFill>
                  <a:srgbClr val="CC0000"/>
                </a:solidFill>
              </a:rPr>
              <a:t>accanto</a:t>
            </a:r>
            <a:r>
              <a:rPr lang="en-US" b="1" dirty="0" smtClean="0">
                <a:solidFill>
                  <a:srgbClr val="CC0000"/>
                </a:solidFill>
              </a:rPr>
              <a:t> a </a:t>
            </a:r>
            <a:r>
              <a:rPr lang="en-US" b="1" dirty="0" err="1" smtClean="0">
                <a:solidFill>
                  <a:srgbClr val="CC0000"/>
                </a:solidFill>
              </a:rPr>
              <a:t>quella</a:t>
            </a:r>
            <a:r>
              <a:rPr lang="en-US" b="1" dirty="0" smtClean="0">
                <a:solidFill>
                  <a:srgbClr val="CC0000"/>
                </a:solidFill>
              </a:rPr>
              <a:t> </a:t>
            </a:r>
            <a:r>
              <a:rPr lang="en-US" b="1" dirty="0" err="1" smtClean="0">
                <a:solidFill>
                  <a:srgbClr val="CC0000"/>
                </a:solidFill>
              </a:rPr>
              <a:t>sportiva</a:t>
            </a:r>
            <a:endParaRPr lang="en-US" b="1" dirty="0" smtClean="0">
              <a:solidFill>
                <a:srgbClr val="CC0000"/>
              </a:solidFill>
            </a:endParaRPr>
          </a:p>
        </p:txBody>
      </p:sp>
      <p:sp>
        <p:nvSpPr>
          <p:cNvPr id="142" name="Rechteck 141"/>
          <p:cNvSpPr/>
          <p:nvPr/>
        </p:nvSpPr>
        <p:spPr>
          <a:xfrm>
            <a:off x="6876256" y="5589240"/>
            <a:ext cx="18722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CC0000"/>
                </a:solidFill>
              </a:rPr>
              <a:t>- Think-tank – </a:t>
            </a:r>
            <a:r>
              <a:rPr lang="en-US" b="1" dirty="0" err="1" smtClean="0">
                <a:solidFill>
                  <a:srgbClr val="CC0000"/>
                </a:solidFill>
              </a:rPr>
              <a:t>gruppo</a:t>
            </a:r>
            <a:r>
              <a:rPr lang="en-US" b="1" dirty="0" smtClean="0">
                <a:solidFill>
                  <a:srgbClr val="CC0000"/>
                </a:solidFill>
              </a:rPr>
              <a:t> </a:t>
            </a:r>
            <a:r>
              <a:rPr lang="en-US" b="1" dirty="0" err="1" smtClean="0">
                <a:solidFill>
                  <a:srgbClr val="CC0000"/>
                </a:solidFill>
              </a:rPr>
              <a:t>giovani</a:t>
            </a:r>
            <a:endParaRPr lang="en-US" b="1" dirty="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30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leichschenkliges Dreieck 8"/>
          <p:cNvSpPr/>
          <p:nvPr/>
        </p:nvSpPr>
        <p:spPr bwMode="auto">
          <a:xfrm>
            <a:off x="2483768" y="2132856"/>
            <a:ext cx="3960440" cy="3312368"/>
          </a:xfrm>
          <a:prstGeom prst="triangle">
            <a:avLst/>
          </a:prstGeom>
          <a:gradFill flip="none" rotWithShape="1">
            <a:gsLst>
              <a:gs pos="50000">
                <a:srgbClr val="33CCCC">
                  <a:alpha val="50000"/>
                </a:srgbClr>
              </a:gs>
              <a:gs pos="0">
                <a:srgbClr val="33CC33">
                  <a:alpha val="50000"/>
                </a:srgbClr>
              </a:gs>
              <a:gs pos="100000">
                <a:srgbClr val="3366FF">
                  <a:alpha val="50000"/>
                </a:srgbClr>
              </a:gs>
            </a:gsLst>
            <a:lin ang="16200000" scaled="1"/>
            <a:tileRect/>
          </a:gra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51520" y="44624"/>
            <a:ext cx="7777163" cy="1143000"/>
          </a:xfrm>
        </p:spPr>
        <p:txBody>
          <a:bodyPr/>
          <a:lstStyle/>
          <a:p>
            <a:pPr eaLnBrk="1" hangingPunct="1"/>
            <a:r>
              <a:rPr lang="it-IT" b="1" dirty="0" smtClean="0"/>
              <a:t>Obiettivi nel tempo</a:t>
            </a:r>
          </a:p>
        </p:txBody>
      </p:sp>
      <p:sp>
        <p:nvSpPr>
          <p:cNvPr id="2" name="Rechteck 1"/>
          <p:cNvSpPr/>
          <p:nvPr/>
        </p:nvSpPr>
        <p:spPr>
          <a:xfrm>
            <a:off x="179512" y="1484784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8612188" algn="r"/>
              </a:tabLst>
            </a:pPr>
            <a:r>
              <a:rPr lang="it-IT" sz="1800" b="1" i="1" dirty="0" smtClean="0"/>
              <a:t>Definire gli obiettivi sul medio-lungo termine, quindi derivare quelli a corto termine.</a:t>
            </a:r>
            <a:endParaRPr lang="de-CH" sz="1800" i="1" dirty="0"/>
          </a:p>
        </p:txBody>
      </p:sp>
      <p:sp>
        <p:nvSpPr>
          <p:cNvPr id="22" name="Textfeld 21"/>
          <p:cNvSpPr txBox="1"/>
          <p:nvPr/>
        </p:nvSpPr>
        <p:spPr>
          <a:xfrm>
            <a:off x="3995936" y="2172072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de-CH" sz="1800" b="1" dirty="0" err="1" smtClean="0"/>
              <a:t>Obiettivo</a:t>
            </a:r>
            <a:r>
              <a:rPr lang="de-CH" sz="1800" b="1" dirty="0" smtClean="0"/>
              <a:t> a </a:t>
            </a:r>
            <a:r>
              <a:rPr lang="de-CH" sz="1800" b="1" dirty="0" err="1" smtClean="0"/>
              <a:t>lungo</a:t>
            </a:r>
            <a:r>
              <a:rPr lang="de-CH" sz="1800" b="1" dirty="0" smtClean="0"/>
              <a:t> </a:t>
            </a:r>
            <a:r>
              <a:rPr lang="de-CH" sz="1800" b="1" dirty="0" err="1" smtClean="0"/>
              <a:t>termine</a:t>
            </a:r>
            <a:r>
              <a:rPr lang="de-CH" sz="1800" b="1" dirty="0" smtClean="0"/>
              <a:t> (8-11 </a:t>
            </a:r>
            <a:r>
              <a:rPr lang="de-CH" sz="1800" b="1" dirty="0" err="1" smtClean="0"/>
              <a:t>anni</a:t>
            </a:r>
            <a:r>
              <a:rPr lang="de-CH" sz="1800" b="1" dirty="0" smtClean="0"/>
              <a:t>) (</a:t>
            </a:r>
            <a:r>
              <a:rPr lang="de-CH" sz="1800" b="1" dirty="0" err="1" smtClean="0"/>
              <a:t>Visione</a:t>
            </a:r>
            <a:r>
              <a:rPr lang="de-CH" sz="1800" b="1" dirty="0" smtClean="0"/>
              <a:t>)</a:t>
            </a:r>
            <a:endParaRPr lang="de-CH" sz="1800" b="1" dirty="0"/>
          </a:p>
        </p:txBody>
      </p:sp>
      <p:cxnSp>
        <p:nvCxnSpPr>
          <p:cNvPr id="7" name="Gerade Verbindung mit Pfeil 6"/>
          <p:cNvCxnSpPr/>
          <p:nvPr/>
        </p:nvCxnSpPr>
        <p:spPr bwMode="auto">
          <a:xfrm flipV="1">
            <a:off x="3131840" y="2532112"/>
            <a:ext cx="864096" cy="93610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>
            <a:endCxn id="28" idx="1"/>
          </p:cNvCxnSpPr>
          <p:nvPr/>
        </p:nvCxnSpPr>
        <p:spPr bwMode="auto">
          <a:xfrm flipV="1">
            <a:off x="2699792" y="3829690"/>
            <a:ext cx="1224136" cy="21459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mit Pfeil 26"/>
          <p:cNvCxnSpPr/>
          <p:nvPr/>
        </p:nvCxnSpPr>
        <p:spPr bwMode="auto">
          <a:xfrm flipH="1" flipV="1">
            <a:off x="5364088" y="2532112"/>
            <a:ext cx="72008" cy="104090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8" name="Picture 4" descr="Image result for upstairs icon walk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564904"/>
            <a:ext cx="223224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feld 27"/>
          <p:cNvSpPr txBox="1"/>
          <p:nvPr/>
        </p:nvSpPr>
        <p:spPr>
          <a:xfrm>
            <a:off x="3923928" y="364502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de-CH" sz="1800" b="1" dirty="0" err="1" smtClean="0"/>
              <a:t>Obiettivi</a:t>
            </a:r>
            <a:r>
              <a:rPr lang="de-CH" sz="1800" b="1" dirty="0" smtClean="0"/>
              <a:t> </a:t>
            </a:r>
            <a:r>
              <a:rPr lang="de-CH" sz="1800" b="1" dirty="0" err="1" smtClean="0"/>
              <a:t>intermedi</a:t>
            </a:r>
            <a:r>
              <a:rPr lang="de-CH" sz="1800" b="1" dirty="0" smtClean="0"/>
              <a:t> (4-6 </a:t>
            </a:r>
            <a:r>
              <a:rPr lang="de-CH" sz="1800" b="1" dirty="0" err="1" smtClean="0"/>
              <a:t>anni</a:t>
            </a:r>
            <a:r>
              <a:rPr lang="de-CH" sz="1800" b="1" dirty="0" smtClean="0"/>
              <a:t>)</a:t>
            </a:r>
            <a:endParaRPr lang="de-CH" sz="1800" b="1" dirty="0"/>
          </a:p>
        </p:txBody>
      </p:sp>
      <p:pic>
        <p:nvPicPr>
          <p:cNvPr id="29" name="Picture 2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92152"/>
            <a:ext cx="364000" cy="3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" name="Gerade Verbindung mit Pfeil 29"/>
          <p:cNvCxnSpPr>
            <a:endCxn id="31" idx="1"/>
          </p:cNvCxnSpPr>
          <p:nvPr/>
        </p:nvCxnSpPr>
        <p:spPr bwMode="auto">
          <a:xfrm>
            <a:off x="1907704" y="4548336"/>
            <a:ext cx="1152128" cy="36147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3059832" y="472514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de-CH" sz="1800" b="1" dirty="0" err="1" smtClean="0"/>
              <a:t>Obiettivi</a:t>
            </a:r>
            <a:r>
              <a:rPr lang="de-CH" sz="1800" b="1" dirty="0" smtClean="0"/>
              <a:t> </a:t>
            </a:r>
            <a:r>
              <a:rPr lang="de-CH" sz="1800" b="1" dirty="0" err="1" smtClean="0"/>
              <a:t>immediati</a:t>
            </a:r>
            <a:r>
              <a:rPr lang="de-CH" sz="1800" b="1" dirty="0" smtClean="0"/>
              <a:t> (1-2 </a:t>
            </a:r>
            <a:r>
              <a:rPr lang="de-CH" sz="1800" b="1" dirty="0" err="1" smtClean="0"/>
              <a:t>anni</a:t>
            </a:r>
            <a:r>
              <a:rPr lang="de-CH" sz="1800" b="1" dirty="0" smtClean="0"/>
              <a:t>)</a:t>
            </a:r>
            <a:endParaRPr lang="de-CH" sz="1800" b="1" dirty="0"/>
          </a:p>
        </p:txBody>
      </p:sp>
      <p:cxnSp>
        <p:nvCxnSpPr>
          <p:cNvPr id="32" name="Gerade Verbindung mit Pfeil 31"/>
          <p:cNvCxnSpPr/>
          <p:nvPr/>
        </p:nvCxnSpPr>
        <p:spPr bwMode="auto">
          <a:xfrm flipV="1">
            <a:off x="5004048" y="4077072"/>
            <a:ext cx="432048" cy="57606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Rechteck 2"/>
          <p:cNvSpPr/>
          <p:nvPr/>
        </p:nvSpPr>
        <p:spPr>
          <a:xfrm>
            <a:off x="107504" y="5661248"/>
            <a:ext cx="40679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i="1" dirty="0"/>
              <a:t>La tragedia della vita non è nel non raggiungere il tuo </a:t>
            </a:r>
            <a:r>
              <a:rPr lang="it-IT" b="1" i="1" dirty="0" smtClean="0"/>
              <a:t>obiettivo, è </a:t>
            </a:r>
            <a:r>
              <a:rPr lang="it-IT" b="1" i="1" dirty="0"/>
              <a:t>nel non avere obiettivi da raggiungere</a:t>
            </a:r>
            <a:r>
              <a:rPr lang="it-IT" b="1" i="1" dirty="0" smtClean="0"/>
              <a:t>. </a:t>
            </a:r>
            <a:r>
              <a:rPr lang="it-IT" sz="1200" dirty="0" smtClean="0">
                <a:latin typeface="Arial Narrow" panose="020B0606020202030204" pitchFamily="34" charset="0"/>
              </a:rPr>
              <a:t>Benjamin </a:t>
            </a:r>
            <a:r>
              <a:rPr lang="it-IT" sz="1200" dirty="0">
                <a:latin typeface="Arial Narrow" panose="020B0606020202030204" pitchFamily="34" charset="0"/>
              </a:rPr>
              <a:t>E. </a:t>
            </a:r>
            <a:r>
              <a:rPr lang="it-IT" sz="1200" dirty="0" err="1" smtClean="0">
                <a:latin typeface="Arial Narrow" panose="020B0606020202030204" pitchFamily="34" charset="0"/>
              </a:rPr>
              <a:t>Mays</a:t>
            </a:r>
            <a:endParaRPr lang="de-CH" sz="1000" dirty="0">
              <a:latin typeface="Arial Narrow" panose="020B0606020202030204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283968" y="5661248"/>
            <a:ext cx="46805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483100" algn="r"/>
              </a:tabLst>
            </a:pPr>
            <a:r>
              <a:rPr lang="it-IT" b="1" i="1" dirty="0"/>
              <a:t>Oggigiorno il mondo si muove così velocemente che l’uomo che dice che non si può fare è generalmente interrotto da qualcuno che lo fa</a:t>
            </a:r>
            <a:r>
              <a:rPr lang="it-IT" b="1" i="1" dirty="0" smtClean="0"/>
              <a:t>. </a:t>
            </a:r>
            <a:r>
              <a:rPr lang="it-IT" sz="1200" dirty="0" smtClean="0">
                <a:latin typeface="Arial Narrow" panose="020B0606020202030204" pitchFamily="34" charset="0"/>
              </a:rPr>
              <a:t>Elbert </a:t>
            </a:r>
            <a:r>
              <a:rPr lang="it-IT" sz="1200" dirty="0" err="1" smtClean="0">
                <a:latin typeface="Arial Narrow" panose="020B0606020202030204" pitchFamily="34" charset="0"/>
              </a:rPr>
              <a:t>Hubbard</a:t>
            </a:r>
            <a:endParaRPr lang="de-CH" sz="1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89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44624"/>
            <a:ext cx="7620000" cy="114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CH" kern="1200" dirty="0" smtClean="0"/>
              <a:t>Definire lo scopo: la visione</a:t>
            </a:r>
            <a:endParaRPr lang="it-CH" kern="1200" dirty="0"/>
          </a:p>
        </p:txBody>
      </p:sp>
      <p:sp>
        <p:nvSpPr>
          <p:cNvPr id="27" name="Rechteck 26"/>
          <p:cNvSpPr/>
          <p:nvPr/>
        </p:nvSpPr>
        <p:spPr>
          <a:xfrm>
            <a:off x="251520" y="5805264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8697913" algn="r"/>
              </a:tabLst>
            </a:pPr>
            <a:r>
              <a:rPr lang="en-US" sz="1800" dirty="0" smtClean="0"/>
              <a:t>Uno </a:t>
            </a:r>
            <a:r>
              <a:rPr lang="en-US" sz="1800" dirty="0" err="1" smtClean="0"/>
              <a:t>scopo</a:t>
            </a:r>
            <a:r>
              <a:rPr lang="en-US" sz="1800" dirty="0" smtClean="0"/>
              <a:t> </a:t>
            </a:r>
            <a:r>
              <a:rPr lang="en-US" sz="1800" dirty="0" err="1" smtClean="0"/>
              <a:t>senza</a:t>
            </a:r>
            <a:r>
              <a:rPr lang="en-US" sz="1800" dirty="0"/>
              <a:t> </a:t>
            </a:r>
            <a:r>
              <a:rPr lang="en-US" sz="1800" dirty="0" err="1" smtClean="0"/>
              <a:t>azioni</a:t>
            </a:r>
            <a:r>
              <a:rPr lang="en-US" sz="1800" dirty="0" smtClean="0"/>
              <a:t> è solo un </a:t>
            </a:r>
            <a:r>
              <a:rPr lang="en-US" sz="1800" dirty="0" err="1" smtClean="0"/>
              <a:t>sogno</a:t>
            </a:r>
            <a:r>
              <a:rPr lang="en-US" sz="1800" dirty="0" smtClean="0"/>
              <a:t>. </a:t>
            </a:r>
            <a:r>
              <a:rPr lang="en-US" sz="1800" dirty="0" err="1" smtClean="0"/>
              <a:t>Azioni</a:t>
            </a:r>
            <a:r>
              <a:rPr lang="en-US" sz="1800" dirty="0" smtClean="0"/>
              <a:t> </a:t>
            </a:r>
            <a:r>
              <a:rPr lang="en-US" sz="1800" dirty="0" err="1" smtClean="0"/>
              <a:t>senza</a:t>
            </a:r>
            <a:r>
              <a:rPr lang="en-US" sz="1800" dirty="0" smtClean="0"/>
              <a:t> </a:t>
            </a:r>
            <a:r>
              <a:rPr lang="en-US" sz="1800" dirty="0" err="1" smtClean="0"/>
              <a:t>scopo</a:t>
            </a:r>
            <a:r>
              <a:rPr lang="en-US" sz="1800" dirty="0" smtClean="0"/>
              <a:t> è tempo </a:t>
            </a:r>
            <a:r>
              <a:rPr lang="en-US" sz="1800" dirty="0" err="1" smtClean="0"/>
              <a:t>sprecato</a:t>
            </a:r>
            <a:r>
              <a:rPr lang="en-US" sz="1800" dirty="0" smtClean="0"/>
              <a:t>. Le </a:t>
            </a:r>
            <a:r>
              <a:rPr lang="en-US" sz="1800" dirty="0" err="1" smtClean="0"/>
              <a:t>azioni</a:t>
            </a:r>
            <a:r>
              <a:rPr lang="en-US" sz="1800" dirty="0" smtClean="0"/>
              <a:t> </a:t>
            </a:r>
            <a:r>
              <a:rPr lang="en-US" sz="1800" dirty="0" err="1" smtClean="0"/>
              <a:t>miranti</a:t>
            </a:r>
            <a:r>
              <a:rPr lang="en-US" sz="1800" dirty="0" smtClean="0"/>
              <a:t> </a:t>
            </a:r>
            <a:r>
              <a:rPr lang="en-US" sz="1800" dirty="0" err="1" smtClean="0"/>
              <a:t>uno</a:t>
            </a:r>
            <a:r>
              <a:rPr lang="en-US" sz="1800" dirty="0" smtClean="0"/>
              <a:t> </a:t>
            </a:r>
            <a:r>
              <a:rPr lang="en-US" sz="1800" dirty="0" err="1" smtClean="0"/>
              <a:t>scopo</a:t>
            </a:r>
            <a:r>
              <a:rPr lang="en-US" sz="1800" dirty="0" smtClean="0"/>
              <a:t> </a:t>
            </a:r>
            <a:r>
              <a:rPr lang="en-US" sz="1800" dirty="0" err="1" smtClean="0"/>
              <a:t>possono</a:t>
            </a:r>
            <a:r>
              <a:rPr lang="en-US" sz="1800" dirty="0" smtClean="0"/>
              <a:t> </a:t>
            </a:r>
            <a:r>
              <a:rPr lang="en-US" sz="1800" dirty="0" err="1" smtClean="0"/>
              <a:t>cambiare</a:t>
            </a:r>
            <a:r>
              <a:rPr lang="en-US" sz="1800" dirty="0" smtClean="0"/>
              <a:t> </a:t>
            </a:r>
            <a:r>
              <a:rPr lang="en-US" sz="1800" dirty="0" err="1" smtClean="0"/>
              <a:t>il</a:t>
            </a:r>
            <a:r>
              <a:rPr lang="en-US" sz="1800" dirty="0" smtClean="0"/>
              <a:t> </a:t>
            </a:r>
            <a:r>
              <a:rPr lang="en-US" sz="1800" dirty="0" err="1" smtClean="0"/>
              <a:t>mondo</a:t>
            </a:r>
            <a:r>
              <a:rPr lang="en-US" sz="1800" b="1" dirty="0" smtClean="0"/>
              <a:t>.</a:t>
            </a:r>
            <a:r>
              <a:rPr lang="en-US" b="1" i="1" dirty="0" smtClean="0"/>
              <a:t> </a:t>
            </a:r>
            <a:r>
              <a:rPr lang="en-US" sz="1200" dirty="0" smtClean="0">
                <a:latin typeface="Arial Narrow" panose="020B0606020202030204" pitchFamily="34" charset="0"/>
              </a:rPr>
              <a:t>J. Barker</a:t>
            </a:r>
            <a:endParaRPr lang="it-IT" dirty="0">
              <a:latin typeface="Arial Narrow" panose="020B0606020202030204" pitchFamily="34" charset="0"/>
            </a:endParaRPr>
          </a:p>
        </p:txBody>
      </p:sp>
      <p:sp>
        <p:nvSpPr>
          <p:cNvPr id="31" name="Richtungspfeil 30"/>
          <p:cNvSpPr/>
          <p:nvPr/>
        </p:nvSpPr>
        <p:spPr bwMode="auto">
          <a:xfrm rot="16200000">
            <a:off x="683567" y="1827172"/>
            <a:ext cx="468000" cy="468000"/>
          </a:xfrm>
          <a:prstGeom prst="homePlate">
            <a:avLst>
              <a:gd name="adj" fmla="val 40663"/>
            </a:avLst>
          </a:prstGeom>
          <a:solidFill>
            <a:srgbClr val="3333FF"/>
          </a:solidFill>
          <a:ln>
            <a:noFill/>
          </a:ln>
          <a:effectLst/>
          <a:extLst/>
        </p:spPr>
        <p:txBody>
          <a:bodyPr vert="vert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2400" b="1" dirty="0">
                <a:solidFill>
                  <a:schemeClr val="bg1"/>
                </a:solidFill>
                <a:latin typeface="Arial Black" panose="020B0A04020102020204" pitchFamily="34" charset="0"/>
                <a:sym typeface="Webdings"/>
              </a:rPr>
              <a:t></a:t>
            </a:r>
            <a:endParaRPr kumimoji="0" lang="de-CH" sz="2400" b="1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40" name="Richtungspfeil 39"/>
          <p:cNvSpPr/>
          <p:nvPr/>
        </p:nvSpPr>
        <p:spPr bwMode="auto">
          <a:xfrm rot="16200000">
            <a:off x="683568" y="2988152"/>
            <a:ext cx="468000" cy="468000"/>
          </a:xfrm>
          <a:prstGeom prst="homePlate">
            <a:avLst>
              <a:gd name="adj" fmla="val 40663"/>
            </a:avLst>
          </a:prstGeom>
          <a:solidFill>
            <a:srgbClr val="008000"/>
          </a:solidFill>
          <a:ln>
            <a:noFill/>
          </a:ln>
          <a:effectLst/>
          <a:extLst/>
        </p:spPr>
        <p:txBody>
          <a:bodyPr vert="vert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sym typeface="Wingdings"/>
              </a:rPr>
              <a:t></a:t>
            </a:r>
            <a:endParaRPr kumimoji="0" lang="de-CH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1" name="Richtungspfeil 40"/>
          <p:cNvSpPr/>
          <p:nvPr/>
        </p:nvSpPr>
        <p:spPr bwMode="auto">
          <a:xfrm rot="16200000">
            <a:off x="683567" y="3568642"/>
            <a:ext cx="468000" cy="468000"/>
          </a:xfrm>
          <a:prstGeom prst="homePlate">
            <a:avLst>
              <a:gd name="adj" fmla="val 40663"/>
            </a:avLst>
          </a:prstGeom>
          <a:solidFill>
            <a:srgbClr val="CC9900"/>
          </a:solidFill>
          <a:ln>
            <a:noFill/>
          </a:ln>
          <a:effectLst/>
          <a:extLst/>
        </p:spPr>
        <p:txBody>
          <a:bodyPr vert="vert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sym typeface="Webdings"/>
              </a:rPr>
              <a:t></a:t>
            </a:r>
            <a:endParaRPr kumimoji="0" lang="de-CH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2" name="Richtungspfeil 41"/>
          <p:cNvSpPr/>
          <p:nvPr/>
        </p:nvSpPr>
        <p:spPr bwMode="auto">
          <a:xfrm rot="16200000">
            <a:off x="683567" y="4149132"/>
            <a:ext cx="468000" cy="468000"/>
          </a:xfrm>
          <a:prstGeom prst="homePlate">
            <a:avLst>
              <a:gd name="adj" fmla="val 40663"/>
            </a:avLst>
          </a:prstGeom>
          <a:solidFill>
            <a:srgbClr val="CC0000"/>
          </a:solidFill>
          <a:ln>
            <a:noFill/>
          </a:ln>
          <a:effectLst/>
          <a:extLst/>
        </p:spPr>
        <p:txBody>
          <a:bodyPr vert="vert" wrap="square" lIns="72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sym typeface="Wingdings 2"/>
              </a:rPr>
              <a:t></a:t>
            </a:r>
            <a:endParaRPr kumimoji="0" lang="de-CH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3" name="Richtungspfeil 12"/>
          <p:cNvSpPr/>
          <p:nvPr/>
        </p:nvSpPr>
        <p:spPr bwMode="auto">
          <a:xfrm rot="16200000">
            <a:off x="683568" y="2407662"/>
            <a:ext cx="468000" cy="468000"/>
          </a:xfrm>
          <a:prstGeom prst="homePlate">
            <a:avLst>
              <a:gd name="adj" fmla="val 40663"/>
            </a:avLst>
          </a:prstGeom>
          <a:solidFill>
            <a:srgbClr val="006699"/>
          </a:solidFill>
          <a:ln>
            <a:noFill/>
          </a:ln>
          <a:effectLst/>
          <a:extLst/>
        </p:spPr>
        <p:txBody>
          <a:bodyPr vert="vert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CH" sz="2400" b="1" dirty="0">
                <a:solidFill>
                  <a:schemeClr val="bg1"/>
                </a:solidFill>
                <a:sym typeface="Wingdings 2"/>
              </a:rPr>
              <a:t></a:t>
            </a:r>
            <a:endParaRPr kumimoji="0" lang="de-CH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475656" y="1916832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tabLst>
                <a:tab pos="266700" algn="l"/>
              </a:tabLst>
            </a:pPr>
            <a:r>
              <a:rPr lang="en-US" sz="1800" b="1" dirty="0" smtClean="0"/>
              <a:t>1.	</a:t>
            </a:r>
            <a:r>
              <a:rPr lang="en-US" sz="1800" b="1" dirty="0" err="1" smtClean="0"/>
              <a:t>Essere</a:t>
            </a:r>
            <a:r>
              <a:rPr lang="en-US" sz="1800" b="1" dirty="0" smtClean="0"/>
              <a:t> </a:t>
            </a:r>
            <a:r>
              <a:rPr lang="en-US" sz="1800" b="1" dirty="0" err="1"/>
              <a:t>concisi</a:t>
            </a:r>
            <a:endParaRPr lang="en-US" sz="1800" dirty="0"/>
          </a:p>
        </p:txBody>
      </p:sp>
      <p:sp>
        <p:nvSpPr>
          <p:cNvPr id="15" name="Rechteck 14"/>
          <p:cNvSpPr/>
          <p:nvPr/>
        </p:nvSpPr>
        <p:spPr>
          <a:xfrm>
            <a:off x="1475656" y="2492896"/>
            <a:ext cx="34945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tabLst>
                <a:tab pos="266700" algn="l"/>
              </a:tabLst>
            </a:pPr>
            <a:r>
              <a:rPr lang="en-US" sz="1800" b="1" dirty="0" smtClean="0"/>
              <a:t>2.	</a:t>
            </a:r>
            <a:r>
              <a:rPr lang="en-US" sz="1800" b="1" dirty="0" err="1" smtClean="0"/>
              <a:t>Essere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semplici</a:t>
            </a:r>
            <a:r>
              <a:rPr lang="en-US" sz="1800" b="1" dirty="0" smtClean="0"/>
              <a:t> e </a:t>
            </a:r>
            <a:r>
              <a:rPr lang="en-US" sz="1800" b="1" dirty="0" err="1" smtClean="0"/>
              <a:t>chiari</a:t>
            </a:r>
            <a:endParaRPr lang="en-US" sz="1800" dirty="0"/>
          </a:p>
        </p:txBody>
      </p:sp>
      <p:sp>
        <p:nvSpPr>
          <p:cNvPr id="17" name="Rechteck 16"/>
          <p:cNvSpPr/>
          <p:nvPr/>
        </p:nvSpPr>
        <p:spPr>
          <a:xfrm>
            <a:off x="1475656" y="3068960"/>
            <a:ext cx="41934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tabLst>
                <a:tab pos="266700" algn="l"/>
              </a:tabLst>
            </a:pPr>
            <a:r>
              <a:rPr lang="en-US" sz="1800" b="1" dirty="0" smtClean="0"/>
              <a:t>3.	</a:t>
            </a:r>
            <a:r>
              <a:rPr lang="en-US" sz="1800" b="1" dirty="0" err="1" smtClean="0"/>
              <a:t>Essere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ambiziosi</a:t>
            </a:r>
            <a:endParaRPr lang="en-US" sz="1800" dirty="0"/>
          </a:p>
        </p:txBody>
      </p:sp>
      <p:sp>
        <p:nvSpPr>
          <p:cNvPr id="18" name="Rechteck 17"/>
          <p:cNvSpPr/>
          <p:nvPr/>
        </p:nvSpPr>
        <p:spPr>
          <a:xfrm>
            <a:off x="1475656" y="3645024"/>
            <a:ext cx="4824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tabLst>
                <a:tab pos="266700" algn="l"/>
              </a:tabLst>
            </a:pPr>
            <a:r>
              <a:rPr lang="en-US" sz="1800" b="1" dirty="0" smtClean="0"/>
              <a:t>4.	</a:t>
            </a:r>
            <a:r>
              <a:rPr lang="en-US" sz="1800" b="1" dirty="0" err="1" smtClean="0"/>
              <a:t>Essere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generali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nelle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formulazioni</a:t>
            </a:r>
            <a:endParaRPr lang="en-US" sz="1800" dirty="0"/>
          </a:p>
        </p:txBody>
      </p:sp>
      <p:sp>
        <p:nvSpPr>
          <p:cNvPr id="19" name="Rechteck 18"/>
          <p:cNvSpPr/>
          <p:nvPr/>
        </p:nvSpPr>
        <p:spPr>
          <a:xfrm>
            <a:off x="1475656" y="4221088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tabLst>
                <a:tab pos="266700" algn="l"/>
              </a:tabLst>
            </a:pPr>
            <a:r>
              <a:rPr lang="en-US" sz="1800" b="1" dirty="0" smtClean="0"/>
              <a:t>5.	</a:t>
            </a:r>
            <a:r>
              <a:rPr lang="en-US" sz="1800" b="1" dirty="0" err="1" smtClean="0"/>
              <a:t>Essere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fonte</a:t>
            </a:r>
            <a:r>
              <a:rPr lang="en-US" sz="1800" b="1" dirty="0" smtClean="0"/>
              <a:t> di </a:t>
            </a:r>
            <a:r>
              <a:rPr lang="en-US" sz="1800" b="1" dirty="0" err="1" smtClean="0"/>
              <a:t>ispirazione</a:t>
            </a:r>
            <a:endParaRPr lang="en-US" sz="1800" dirty="0"/>
          </a:p>
        </p:txBody>
      </p:sp>
      <p:sp>
        <p:nvSpPr>
          <p:cNvPr id="14" name="Richtungspfeil 13"/>
          <p:cNvSpPr/>
          <p:nvPr/>
        </p:nvSpPr>
        <p:spPr bwMode="auto">
          <a:xfrm rot="16200000">
            <a:off x="683567" y="4725196"/>
            <a:ext cx="468000" cy="468000"/>
          </a:xfrm>
          <a:prstGeom prst="homePlate">
            <a:avLst>
              <a:gd name="adj" fmla="val 40663"/>
            </a:avLst>
          </a:prstGeom>
          <a:solidFill>
            <a:srgbClr val="CC00CC"/>
          </a:solidFill>
          <a:ln>
            <a:noFill/>
          </a:ln>
          <a:effectLst/>
          <a:extLst/>
        </p:spPr>
        <p:txBody>
          <a:bodyPr vert="vert" wrap="square" lIns="72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sym typeface="Wingdings"/>
              </a:rPr>
              <a:t></a:t>
            </a:r>
            <a:endParaRPr kumimoji="0" lang="de-CH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1475656" y="4797152"/>
            <a:ext cx="3960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tabLst>
                <a:tab pos="266700" algn="l"/>
              </a:tabLst>
            </a:pPr>
            <a:r>
              <a:rPr lang="en-US" sz="1800" b="1" dirty="0" smtClean="0"/>
              <a:t>6.	</a:t>
            </a:r>
            <a:r>
              <a:rPr lang="en-US" sz="1800" b="1" dirty="0" err="1" smtClean="0"/>
              <a:t>Essere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coinvolgenti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215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44624"/>
            <a:ext cx="7620000" cy="114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CH" kern="1200" dirty="0" smtClean="0"/>
              <a:t>Definire gli obiettivi</a:t>
            </a:r>
            <a:endParaRPr lang="it-CH" kern="1200" dirty="0"/>
          </a:p>
        </p:txBody>
      </p:sp>
      <p:sp>
        <p:nvSpPr>
          <p:cNvPr id="27" name="Rechteck 26"/>
          <p:cNvSpPr/>
          <p:nvPr/>
        </p:nvSpPr>
        <p:spPr>
          <a:xfrm>
            <a:off x="107504" y="6021288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800" dirty="0" smtClean="0"/>
              <a:t>Un obiettivo è un sogno con una scadenza</a:t>
            </a:r>
            <a:r>
              <a:rPr lang="it-IT" sz="1800" dirty="0" smtClean="0"/>
              <a:t>. </a:t>
            </a:r>
            <a:r>
              <a:rPr lang="it-IT" sz="1200" dirty="0" err="1" smtClean="0">
                <a:latin typeface="Arial Narrow" panose="020B0606020202030204" pitchFamily="34" charset="0"/>
              </a:rPr>
              <a:t>Napoleon</a:t>
            </a:r>
            <a:r>
              <a:rPr lang="it-IT" sz="1200" dirty="0" smtClean="0">
                <a:latin typeface="Arial Narrow" panose="020B0606020202030204" pitchFamily="34" charset="0"/>
              </a:rPr>
              <a:t> Hill</a:t>
            </a:r>
            <a:endParaRPr lang="it-IT" sz="1800" dirty="0">
              <a:latin typeface="Arial Narrow" panose="020B060602020203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51520" y="1700808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974850" algn="l"/>
              </a:tabLst>
            </a:pPr>
            <a:r>
              <a:rPr lang="de-CH" sz="4800" b="1" u="sng" dirty="0" smtClean="0">
                <a:solidFill>
                  <a:srgbClr val="3333FF"/>
                </a:solidFill>
              </a:rPr>
              <a:t>S </a:t>
            </a:r>
            <a:r>
              <a:rPr lang="de-CH" sz="2000" b="1" u="sng" dirty="0" err="1" smtClean="0">
                <a:solidFill>
                  <a:srgbClr val="3333FF"/>
                </a:solidFill>
              </a:rPr>
              <a:t>pecifico</a:t>
            </a:r>
            <a:r>
              <a:rPr lang="de-CH" sz="2000" b="1" dirty="0" smtClean="0">
                <a:solidFill>
                  <a:srgbClr val="3333FF"/>
                </a:solidFill>
              </a:rPr>
              <a:t>	(</a:t>
            </a:r>
            <a:r>
              <a:rPr lang="de-CH" sz="2000" b="1" dirty="0" err="1" smtClean="0">
                <a:solidFill>
                  <a:srgbClr val="3333FF"/>
                </a:solidFill>
              </a:rPr>
              <a:t>definito</a:t>
            </a:r>
            <a:r>
              <a:rPr lang="de-CH" sz="2000" b="1" dirty="0" smtClean="0">
                <a:solidFill>
                  <a:srgbClr val="3333FF"/>
                </a:solidFill>
              </a:rPr>
              <a:t> </a:t>
            </a:r>
            <a:r>
              <a:rPr lang="de-CH" sz="2000" b="1" dirty="0" err="1" smtClean="0">
                <a:solidFill>
                  <a:srgbClr val="3333FF"/>
                </a:solidFill>
              </a:rPr>
              <a:t>chiaramente</a:t>
            </a:r>
            <a:r>
              <a:rPr lang="de-CH" sz="2000" b="1" dirty="0" smtClean="0">
                <a:solidFill>
                  <a:srgbClr val="3333FF"/>
                </a:solidFill>
              </a:rPr>
              <a:t> </a:t>
            </a:r>
            <a:r>
              <a:rPr lang="de-CH" sz="2000" b="1" dirty="0" err="1" smtClean="0">
                <a:solidFill>
                  <a:srgbClr val="3333FF"/>
                </a:solidFill>
              </a:rPr>
              <a:t>nei</a:t>
            </a:r>
            <a:r>
              <a:rPr lang="de-CH" sz="2000" b="1" dirty="0" smtClean="0">
                <a:solidFill>
                  <a:srgbClr val="3333FF"/>
                </a:solidFill>
              </a:rPr>
              <a:t> </a:t>
            </a:r>
            <a:r>
              <a:rPr lang="de-CH" sz="2000" b="1" dirty="0" err="1" smtClean="0">
                <a:solidFill>
                  <a:srgbClr val="3333FF"/>
                </a:solidFill>
              </a:rPr>
              <a:t>suoi</a:t>
            </a:r>
            <a:r>
              <a:rPr lang="de-CH" sz="2000" b="1" dirty="0" smtClean="0">
                <a:solidFill>
                  <a:srgbClr val="3333FF"/>
                </a:solidFill>
              </a:rPr>
              <a:t> </a:t>
            </a:r>
            <a:r>
              <a:rPr lang="de-CH" sz="2000" b="1" dirty="0" err="1" smtClean="0">
                <a:solidFill>
                  <a:srgbClr val="3333FF"/>
                </a:solidFill>
              </a:rPr>
              <a:t>limiti</a:t>
            </a:r>
            <a:r>
              <a:rPr lang="de-CH" sz="2000" b="1" dirty="0" smtClean="0">
                <a:solidFill>
                  <a:srgbClr val="3333FF"/>
                </a:solidFill>
              </a:rPr>
              <a:t>)</a:t>
            </a:r>
          </a:p>
          <a:p>
            <a:pPr>
              <a:tabLst>
                <a:tab pos="1974850" algn="l"/>
              </a:tabLst>
            </a:pPr>
            <a:r>
              <a:rPr lang="de-CH" sz="4800" b="1" u="sng" dirty="0" smtClean="0">
                <a:solidFill>
                  <a:srgbClr val="006699"/>
                </a:solidFill>
              </a:rPr>
              <a:t>M </a:t>
            </a:r>
            <a:r>
              <a:rPr lang="de-CH" sz="2000" b="1" u="sng" dirty="0" err="1" smtClean="0">
                <a:solidFill>
                  <a:srgbClr val="006699"/>
                </a:solidFill>
              </a:rPr>
              <a:t>isurabile</a:t>
            </a:r>
            <a:r>
              <a:rPr lang="de-CH" sz="2000" b="1" dirty="0" smtClean="0">
                <a:solidFill>
                  <a:srgbClr val="006699"/>
                </a:solidFill>
              </a:rPr>
              <a:t>	(</a:t>
            </a:r>
            <a:r>
              <a:rPr lang="de-CH" sz="2000" b="1" dirty="0" err="1" smtClean="0">
                <a:solidFill>
                  <a:srgbClr val="006699"/>
                </a:solidFill>
              </a:rPr>
              <a:t>chiaramente</a:t>
            </a:r>
            <a:r>
              <a:rPr lang="de-CH" sz="2000" b="1" dirty="0" smtClean="0">
                <a:solidFill>
                  <a:srgbClr val="006699"/>
                </a:solidFill>
              </a:rPr>
              <a:t> </a:t>
            </a:r>
            <a:r>
              <a:rPr lang="de-CH" sz="2000" b="1" dirty="0" err="1" smtClean="0">
                <a:solidFill>
                  <a:srgbClr val="006699"/>
                </a:solidFill>
              </a:rPr>
              <a:t>valutabile</a:t>
            </a:r>
            <a:r>
              <a:rPr lang="de-CH" sz="2000" b="1" dirty="0" smtClean="0">
                <a:solidFill>
                  <a:srgbClr val="006699"/>
                </a:solidFill>
              </a:rPr>
              <a:t>: si/</a:t>
            </a:r>
            <a:r>
              <a:rPr lang="de-CH" sz="2000" b="1" dirty="0" err="1" smtClean="0">
                <a:solidFill>
                  <a:srgbClr val="006699"/>
                </a:solidFill>
              </a:rPr>
              <a:t>no</a:t>
            </a:r>
            <a:r>
              <a:rPr lang="de-CH" sz="2000" b="1" dirty="0" smtClean="0">
                <a:solidFill>
                  <a:srgbClr val="006699"/>
                </a:solidFill>
              </a:rPr>
              <a:t>)</a:t>
            </a:r>
          </a:p>
          <a:p>
            <a:pPr>
              <a:tabLst>
                <a:tab pos="1974850" algn="l"/>
              </a:tabLst>
            </a:pPr>
            <a:r>
              <a:rPr lang="de-CH" sz="4800" b="1" u="sng" dirty="0" smtClean="0">
                <a:solidFill>
                  <a:srgbClr val="008000"/>
                </a:solidFill>
              </a:rPr>
              <a:t>A </a:t>
            </a:r>
            <a:r>
              <a:rPr lang="de-CH" sz="2000" b="1" u="sng" dirty="0" err="1" smtClean="0">
                <a:solidFill>
                  <a:srgbClr val="008000"/>
                </a:solidFill>
              </a:rPr>
              <a:t>ccessibile</a:t>
            </a:r>
            <a:r>
              <a:rPr lang="de-CH" sz="2000" b="1" dirty="0" smtClean="0">
                <a:solidFill>
                  <a:srgbClr val="008000"/>
                </a:solidFill>
              </a:rPr>
              <a:t>	(</a:t>
            </a:r>
            <a:r>
              <a:rPr lang="de-CH" sz="2000" b="1" dirty="0" err="1" smtClean="0">
                <a:solidFill>
                  <a:srgbClr val="008000"/>
                </a:solidFill>
              </a:rPr>
              <a:t>realisticamente</a:t>
            </a:r>
            <a:r>
              <a:rPr lang="de-CH" sz="2000" b="1" dirty="0" smtClean="0">
                <a:solidFill>
                  <a:srgbClr val="008000"/>
                </a:solidFill>
              </a:rPr>
              <a:t> </a:t>
            </a:r>
            <a:r>
              <a:rPr lang="de-CH" sz="2000" b="1" dirty="0" err="1" smtClean="0">
                <a:solidFill>
                  <a:srgbClr val="008000"/>
                </a:solidFill>
              </a:rPr>
              <a:t>raggiungibile</a:t>
            </a:r>
            <a:r>
              <a:rPr lang="de-CH" sz="2000" b="1" dirty="0" smtClean="0">
                <a:solidFill>
                  <a:srgbClr val="008000"/>
                </a:solidFill>
              </a:rPr>
              <a:t>)</a:t>
            </a:r>
          </a:p>
          <a:p>
            <a:pPr>
              <a:tabLst>
                <a:tab pos="1974850" algn="l"/>
              </a:tabLst>
            </a:pPr>
            <a:r>
              <a:rPr lang="de-CH" sz="4800" b="1" u="sng" dirty="0" smtClean="0">
                <a:solidFill>
                  <a:srgbClr val="CC9900"/>
                </a:solidFill>
              </a:rPr>
              <a:t>R </a:t>
            </a:r>
            <a:r>
              <a:rPr lang="de-CH" sz="2000" b="1" u="sng" dirty="0" err="1" smtClean="0">
                <a:solidFill>
                  <a:srgbClr val="CC9900"/>
                </a:solidFill>
              </a:rPr>
              <a:t>ilevante</a:t>
            </a:r>
            <a:r>
              <a:rPr lang="de-CH" sz="2000" b="1" dirty="0" smtClean="0">
                <a:solidFill>
                  <a:srgbClr val="CC9900"/>
                </a:solidFill>
              </a:rPr>
              <a:t>	(</a:t>
            </a:r>
            <a:r>
              <a:rPr lang="de-CH" sz="2000" b="1" dirty="0" err="1" smtClean="0">
                <a:solidFill>
                  <a:srgbClr val="CC9900"/>
                </a:solidFill>
              </a:rPr>
              <a:t>chiaramente</a:t>
            </a:r>
            <a:r>
              <a:rPr lang="de-CH" sz="2000" b="1" dirty="0" smtClean="0">
                <a:solidFill>
                  <a:srgbClr val="CC9900"/>
                </a:solidFill>
              </a:rPr>
              <a:t> </a:t>
            </a:r>
            <a:r>
              <a:rPr lang="de-CH" sz="2000" b="1" dirty="0" err="1" smtClean="0">
                <a:solidFill>
                  <a:srgbClr val="CC9900"/>
                </a:solidFill>
              </a:rPr>
              <a:t>importante</a:t>
            </a:r>
            <a:r>
              <a:rPr lang="de-CH" sz="2000" b="1" dirty="0" smtClean="0">
                <a:solidFill>
                  <a:srgbClr val="CC9900"/>
                </a:solidFill>
              </a:rPr>
              <a:t>, </a:t>
            </a:r>
            <a:r>
              <a:rPr lang="de-CH" sz="2000" b="1" dirty="0" err="1" smtClean="0">
                <a:solidFill>
                  <a:srgbClr val="CC9900"/>
                </a:solidFill>
              </a:rPr>
              <a:t>utile</a:t>
            </a:r>
            <a:r>
              <a:rPr lang="de-CH" sz="2000" b="1" dirty="0" smtClean="0">
                <a:solidFill>
                  <a:srgbClr val="CC9900"/>
                </a:solidFill>
              </a:rPr>
              <a:t> o </a:t>
            </a:r>
            <a:r>
              <a:rPr lang="de-CH" sz="2000" b="1" dirty="0" err="1" smtClean="0">
                <a:solidFill>
                  <a:srgbClr val="CC9900"/>
                </a:solidFill>
              </a:rPr>
              <a:t>necessario</a:t>
            </a:r>
            <a:r>
              <a:rPr lang="de-CH" sz="2000" b="1" dirty="0" smtClean="0">
                <a:solidFill>
                  <a:srgbClr val="CC9900"/>
                </a:solidFill>
              </a:rPr>
              <a:t>)</a:t>
            </a:r>
          </a:p>
          <a:p>
            <a:pPr>
              <a:tabLst>
                <a:tab pos="1974850" algn="l"/>
              </a:tabLst>
            </a:pPr>
            <a:r>
              <a:rPr lang="de-CH" sz="4800" b="1" u="sng" dirty="0" smtClean="0">
                <a:solidFill>
                  <a:srgbClr val="CC0000"/>
                </a:solidFill>
              </a:rPr>
              <a:t>T </a:t>
            </a:r>
            <a:r>
              <a:rPr lang="de-CH" sz="2000" b="1" u="sng" dirty="0" err="1" smtClean="0">
                <a:solidFill>
                  <a:srgbClr val="CC0000"/>
                </a:solidFill>
              </a:rPr>
              <a:t>erminabile</a:t>
            </a:r>
            <a:r>
              <a:rPr lang="de-CH" sz="2000" b="1" dirty="0" smtClean="0">
                <a:solidFill>
                  <a:srgbClr val="CC0000"/>
                </a:solidFill>
              </a:rPr>
              <a:t>	(</a:t>
            </a:r>
            <a:r>
              <a:rPr lang="de-CH" sz="2000" b="1" dirty="0" err="1" smtClean="0">
                <a:solidFill>
                  <a:srgbClr val="CC0000"/>
                </a:solidFill>
              </a:rPr>
              <a:t>definito</a:t>
            </a:r>
            <a:r>
              <a:rPr lang="de-CH" sz="2000" b="1" dirty="0" smtClean="0">
                <a:solidFill>
                  <a:srgbClr val="CC0000"/>
                </a:solidFill>
              </a:rPr>
              <a:t> </a:t>
            </a:r>
            <a:r>
              <a:rPr lang="de-CH" sz="2000" b="1" dirty="0" err="1" smtClean="0">
                <a:solidFill>
                  <a:srgbClr val="CC0000"/>
                </a:solidFill>
              </a:rPr>
              <a:t>con</a:t>
            </a:r>
            <a:r>
              <a:rPr lang="de-CH" sz="2000" b="1" dirty="0" smtClean="0">
                <a:solidFill>
                  <a:srgbClr val="CC0000"/>
                </a:solidFill>
              </a:rPr>
              <a:t> </a:t>
            </a:r>
            <a:r>
              <a:rPr lang="de-CH" sz="2000" b="1" dirty="0" err="1" smtClean="0">
                <a:solidFill>
                  <a:srgbClr val="CC0000"/>
                </a:solidFill>
              </a:rPr>
              <a:t>una</a:t>
            </a:r>
            <a:r>
              <a:rPr lang="de-CH" sz="2000" b="1" dirty="0" smtClean="0">
                <a:solidFill>
                  <a:srgbClr val="CC0000"/>
                </a:solidFill>
              </a:rPr>
              <a:t> </a:t>
            </a:r>
            <a:r>
              <a:rPr lang="de-CH" sz="2000" b="1" dirty="0" err="1" smtClean="0">
                <a:solidFill>
                  <a:srgbClr val="CC0000"/>
                </a:solidFill>
              </a:rPr>
              <a:t>tempistica</a:t>
            </a:r>
            <a:r>
              <a:rPr lang="de-CH" sz="2000" b="1" dirty="0" smtClean="0">
                <a:solidFill>
                  <a:srgbClr val="CC0000"/>
                </a:solidFill>
              </a:rPr>
              <a:t> </a:t>
            </a:r>
            <a:r>
              <a:rPr lang="de-CH" sz="2000" b="1" dirty="0" err="1" smtClean="0">
                <a:solidFill>
                  <a:srgbClr val="CC0000"/>
                </a:solidFill>
              </a:rPr>
              <a:t>corretta</a:t>
            </a:r>
            <a:r>
              <a:rPr lang="de-CH" sz="2000" b="1" dirty="0" smtClean="0">
                <a:solidFill>
                  <a:srgbClr val="CC0000"/>
                </a:solidFill>
              </a:rPr>
              <a:t>) </a:t>
            </a:r>
            <a:endParaRPr lang="de-CH" sz="2000" b="1" dirty="0">
              <a:solidFill>
                <a:srgbClr val="CC0000"/>
              </a:solidFill>
            </a:endParaRPr>
          </a:p>
        </p:txBody>
      </p:sp>
      <p:sp>
        <p:nvSpPr>
          <p:cNvPr id="31" name="Richtungspfeil 30"/>
          <p:cNvSpPr/>
          <p:nvPr/>
        </p:nvSpPr>
        <p:spPr bwMode="auto">
          <a:xfrm rot="16200000">
            <a:off x="8280412" y="1808820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3333FF"/>
          </a:solidFill>
          <a:ln>
            <a:noFill/>
          </a:ln>
          <a:effectLst/>
          <a:extLst/>
        </p:spPr>
        <p:txBody>
          <a:bodyPr vert="vert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sym typeface="Wingdings 2"/>
              </a:rPr>
              <a:t></a:t>
            </a:r>
            <a:endParaRPr kumimoji="0" lang="de-CH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9" name="Richtungspfeil 38"/>
          <p:cNvSpPr/>
          <p:nvPr/>
        </p:nvSpPr>
        <p:spPr bwMode="auto">
          <a:xfrm rot="16200000">
            <a:off x="8280412" y="2528900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006699"/>
          </a:solidFill>
          <a:ln>
            <a:noFill/>
          </a:ln>
          <a:effectLst/>
          <a:extLst/>
        </p:spPr>
        <p:txBody>
          <a:bodyPr vert="vert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sym typeface="Wingdings 2"/>
              </a:rPr>
              <a:t></a:t>
            </a:r>
            <a:endParaRPr kumimoji="0" lang="de-CH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0" name="Richtungspfeil 39"/>
          <p:cNvSpPr/>
          <p:nvPr/>
        </p:nvSpPr>
        <p:spPr bwMode="auto">
          <a:xfrm rot="16200000">
            <a:off x="8280412" y="3248980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008000"/>
          </a:solidFill>
          <a:ln>
            <a:noFill/>
          </a:ln>
          <a:effectLst/>
          <a:extLst/>
        </p:spPr>
        <p:txBody>
          <a:bodyPr vert="vert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sym typeface="Wingdings 3"/>
              </a:rPr>
              <a:t></a:t>
            </a:r>
            <a:endParaRPr kumimoji="0" lang="de-CH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1" name="Richtungspfeil 40"/>
          <p:cNvSpPr/>
          <p:nvPr/>
        </p:nvSpPr>
        <p:spPr bwMode="auto">
          <a:xfrm rot="16200000">
            <a:off x="8280412" y="3969060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CC9900"/>
          </a:solidFill>
          <a:ln>
            <a:noFill/>
          </a:ln>
          <a:effectLst/>
          <a:extLst/>
        </p:spPr>
        <p:txBody>
          <a:bodyPr vert="vert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sym typeface="Wingdings"/>
              </a:rPr>
              <a:t> </a:t>
            </a:r>
            <a:endParaRPr kumimoji="0" lang="de-CH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42" name="Richtungspfeil 41"/>
          <p:cNvSpPr/>
          <p:nvPr/>
        </p:nvSpPr>
        <p:spPr bwMode="auto">
          <a:xfrm rot="16200000">
            <a:off x="8280412" y="4689139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CC0000"/>
          </a:solidFill>
          <a:ln>
            <a:noFill/>
          </a:ln>
          <a:effectLst/>
          <a:extLst/>
        </p:spPr>
        <p:txBody>
          <a:bodyPr vert="vert" wrap="square" lIns="72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sym typeface="Wingdings 2"/>
              </a:rPr>
              <a:t></a:t>
            </a:r>
            <a:endParaRPr kumimoji="0" lang="de-CH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2810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44624"/>
            <a:ext cx="7620000" cy="114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CH" kern="1200" dirty="0" smtClean="0"/>
              <a:t>Le sfide odierne </a:t>
            </a:r>
            <a:r>
              <a:rPr lang="it-CH" kern="1200" smtClean="0"/>
              <a:t>dei sodalizi</a:t>
            </a:r>
            <a:endParaRPr lang="it-CH" kern="1200" dirty="0"/>
          </a:p>
        </p:txBody>
      </p:sp>
      <p:sp>
        <p:nvSpPr>
          <p:cNvPr id="93" name="Bogen 92"/>
          <p:cNvSpPr/>
          <p:nvPr/>
        </p:nvSpPr>
        <p:spPr bwMode="auto">
          <a:xfrm>
            <a:off x="3707904" y="1268760"/>
            <a:ext cx="1656184" cy="1224136"/>
          </a:xfrm>
          <a:prstGeom prst="arc">
            <a:avLst>
              <a:gd name="adj1" fmla="val 19813720"/>
              <a:gd name="adj2" fmla="val 12619246"/>
            </a:avLst>
          </a:prstGeom>
          <a:noFill/>
          <a:ln w="19050" cap="flat" cmpd="tri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94" name="Gruppieren 93"/>
          <p:cNvGrpSpPr/>
          <p:nvPr/>
        </p:nvGrpSpPr>
        <p:grpSpPr>
          <a:xfrm>
            <a:off x="4067944" y="1412776"/>
            <a:ext cx="936104" cy="864096"/>
            <a:chOff x="-2376772" y="2924944"/>
            <a:chExt cx="3240360" cy="2880320"/>
          </a:xfrm>
        </p:grpSpPr>
        <p:pic>
          <p:nvPicPr>
            <p:cNvPr id="95" name="Picture 2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86592" y="2924944"/>
              <a:ext cx="1260000" cy="12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" name="Richtungspfeil 95"/>
            <p:cNvSpPr/>
            <p:nvPr/>
          </p:nvSpPr>
          <p:spPr bwMode="auto">
            <a:xfrm rot="16200000">
              <a:off x="-1692696" y="3429000"/>
              <a:ext cx="1872208" cy="2880320"/>
            </a:xfrm>
            <a:prstGeom prst="homePlate">
              <a:avLst>
                <a:gd name="adj" fmla="val 4475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7" name="Eingekerbter Richtungspfeil 96"/>
            <p:cNvSpPr/>
            <p:nvPr/>
          </p:nvSpPr>
          <p:spPr bwMode="auto">
            <a:xfrm rot="16200000">
              <a:off x="-1296652" y="2733428"/>
              <a:ext cx="1080120" cy="3240360"/>
            </a:xfrm>
            <a:prstGeom prst="chevron">
              <a:avLst>
                <a:gd name="adj" fmla="val 879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8" name="Textfeld 97"/>
          <p:cNvSpPr txBox="1"/>
          <p:nvPr/>
        </p:nvSpPr>
        <p:spPr>
          <a:xfrm>
            <a:off x="4067944" y="184482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CH" sz="2000" b="1" dirty="0" smtClean="0">
                <a:solidFill>
                  <a:schemeClr val="accent2">
                    <a:lumMod val="75000"/>
                  </a:schemeClr>
                </a:solidFill>
              </a:rPr>
              <a:t>CGT</a:t>
            </a:r>
            <a:endParaRPr lang="it-CH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251520" y="1916832"/>
            <a:ext cx="288032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Nuove</a:t>
            </a:r>
            <a:r>
              <a:rPr lang="en-US" b="1" dirty="0" smtClean="0"/>
              <a:t> discipline sportive e </a:t>
            </a:r>
            <a:r>
              <a:rPr lang="en-US" b="1" dirty="0" err="1" smtClean="0"/>
              <a:t>attività</a:t>
            </a:r>
            <a:r>
              <a:rPr lang="en-US" b="1" dirty="0" smtClean="0"/>
              <a:t> del tempo libero</a:t>
            </a: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Attività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alla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moda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richiamano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potenziali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partecipanti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755576" y="3501008"/>
            <a:ext cx="316835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Aspettative</a:t>
            </a:r>
            <a:r>
              <a:rPr lang="en-US" b="1" dirty="0" smtClean="0"/>
              <a:t> in </a:t>
            </a:r>
            <a:r>
              <a:rPr lang="en-US" b="1" dirty="0" err="1" smtClean="0"/>
              <a:t>ambito</a:t>
            </a:r>
            <a:r>
              <a:rPr lang="en-US" b="1" dirty="0" smtClean="0"/>
              <a:t> </a:t>
            </a:r>
            <a:r>
              <a:rPr lang="en-US" b="1" dirty="0" err="1" smtClean="0"/>
              <a:t>associativo</a:t>
            </a:r>
            <a:r>
              <a:rPr lang="en-US" b="1" dirty="0" smtClean="0"/>
              <a:t> in </a:t>
            </a:r>
            <a:r>
              <a:rPr lang="en-US" b="1" dirty="0" err="1" smtClean="0"/>
              <a:t>crescita</a:t>
            </a:r>
            <a:endParaRPr lang="en-US" b="1" dirty="0" smtClean="0"/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Ci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si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aspetta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di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più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in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meno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tempo. La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qualità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prima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della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quantità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323528" y="5301208"/>
            <a:ext cx="3528392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/>
              <a:t>- La </a:t>
            </a:r>
            <a:r>
              <a:rPr lang="en-US" b="1" dirty="0" err="1" smtClean="0"/>
              <a:t>scuola</a:t>
            </a:r>
            <a:r>
              <a:rPr lang="en-US" b="1" dirty="0" smtClean="0"/>
              <a:t> </a:t>
            </a:r>
            <a:r>
              <a:rPr lang="en-US" b="1" dirty="0" err="1" smtClean="0"/>
              <a:t>avanti</a:t>
            </a:r>
            <a:r>
              <a:rPr lang="en-US" b="1" dirty="0" smtClean="0"/>
              <a:t> a </a:t>
            </a:r>
            <a:r>
              <a:rPr lang="en-US" b="1" dirty="0" err="1" smtClean="0"/>
              <a:t>tutto</a:t>
            </a:r>
            <a:endParaRPr lang="en-US" b="1" dirty="0" smtClean="0"/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Il tempo libero è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sempre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meno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si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prosegue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ove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si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è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investito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di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più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5796136" y="1916832"/>
            <a:ext cx="3024336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/>
              <a:t>- La </a:t>
            </a:r>
            <a:r>
              <a:rPr lang="en-US" b="1" dirty="0" err="1" smtClean="0"/>
              <a:t>struttura</a:t>
            </a:r>
            <a:r>
              <a:rPr lang="en-US" b="1" dirty="0" smtClean="0"/>
              <a:t> </a:t>
            </a:r>
            <a:r>
              <a:rPr lang="en-US" b="1" dirty="0" err="1" smtClean="0"/>
              <a:t>demografica</a:t>
            </a:r>
            <a:r>
              <a:rPr lang="en-US" b="1" dirty="0" smtClean="0"/>
              <a:t> e </a:t>
            </a:r>
            <a:r>
              <a:rPr lang="en-US" b="1" dirty="0" err="1" smtClean="0"/>
              <a:t>politica</a:t>
            </a:r>
            <a:r>
              <a:rPr lang="en-US" b="1" dirty="0" smtClean="0"/>
              <a:t> cambia</a:t>
            </a: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Il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numero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di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giovani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e di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gruppi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di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popolazione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aperti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verso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alcune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attività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cambia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4860032" y="3501008"/>
            <a:ext cx="388843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/>
              <a:t>- I </a:t>
            </a:r>
            <a:r>
              <a:rPr lang="en-US" b="1" dirty="0" err="1" smtClean="0"/>
              <a:t>compiti</a:t>
            </a:r>
            <a:r>
              <a:rPr lang="en-US" b="1" dirty="0" smtClean="0"/>
              <a:t> e per le </a:t>
            </a:r>
            <a:r>
              <a:rPr lang="en-US" b="1" dirty="0" err="1" smtClean="0"/>
              <a:t>società</a:t>
            </a:r>
            <a:r>
              <a:rPr lang="en-US" b="1" dirty="0" smtClean="0"/>
              <a:t> </a:t>
            </a:r>
            <a:r>
              <a:rPr lang="en-US" b="1" dirty="0" err="1" smtClean="0"/>
              <a:t>crescono</a:t>
            </a:r>
            <a:r>
              <a:rPr lang="en-US" b="1" dirty="0" smtClean="0"/>
              <a:t> e la </a:t>
            </a:r>
            <a:r>
              <a:rPr lang="en-US" b="1" dirty="0" err="1" smtClean="0"/>
              <a:t>situazione</a:t>
            </a:r>
            <a:r>
              <a:rPr lang="en-US" b="1" dirty="0" smtClean="0"/>
              <a:t> </a:t>
            </a:r>
            <a:r>
              <a:rPr lang="en-US" b="1" dirty="0" err="1" smtClean="0"/>
              <a:t>quadro</a:t>
            </a:r>
            <a:r>
              <a:rPr lang="en-US" b="1" dirty="0" smtClean="0"/>
              <a:t> cambia</a:t>
            </a: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La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società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in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generale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è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più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esigente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verso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i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sodalizi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e al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contempo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si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tollera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di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meno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4788024" y="5050457"/>
            <a:ext cx="396044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/>
              <a:t>- Il </a:t>
            </a:r>
            <a:r>
              <a:rPr lang="en-US" b="1" dirty="0" err="1" smtClean="0"/>
              <a:t>volontariato</a:t>
            </a:r>
            <a:r>
              <a:rPr lang="en-US" b="1" dirty="0" smtClean="0"/>
              <a:t> cambia</a:t>
            </a: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L’individualismo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è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sempre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più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presente</a:t>
            </a:r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e 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accanto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ai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classici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valori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spesso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ci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si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aspetta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un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certo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beneficio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personale</a:t>
            </a:r>
            <a:endParaRPr lang="en-US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8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51520" y="44624"/>
            <a:ext cx="7777163" cy="1143000"/>
          </a:xfrm>
        </p:spPr>
        <p:txBody>
          <a:bodyPr/>
          <a:lstStyle/>
          <a:p>
            <a:pPr eaLnBrk="1" hangingPunct="1"/>
            <a:r>
              <a:rPr lang="it-IT" b="1" dirty="0" smtClean="0"/>
              <a:t>Riflettere</a:t>
            </a:r>
          </a:p>
        </p:txBody>
      </p:sp>
      <p:sp>
        <p:nvSpPr>
          <p:cNvPr id="29" name="Rechteck 28"/>
          <p:cNvSpPr/>
          <p:nvPr/>
        </p:nvSpPr>
        <p:spPr>
          <a:xfrm>
            <a:off x="215008" y="1628800"/>
            <a:ext cx="867747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800" b="1" dirty="0" smtClean="0"/>
              <a:t>Quando il saggio indica la luna, lo stolto ammira il dito. </a:t>
            </a:r>
            <a:r>
              <a:rPr lang="it-IT" dirty="0" smtClean="0">
                <a:latin typeface="Arial Narrow" panose="020B0606020202030204" pitchFamily="34" charset="0"/>
              </a:rPr>
              <a:t>Proverbio cinese</a:t>
            </a:r>
          </a:p>
          <a:p>
            <a:endParaRPr lang="it-IT" dirty="0"/>
          </a:p>
          <a:p>
            <a:r>
              <a:rPr lang="it-IT" sz="1800" b="1" dirty="0"/>
              <a:t>Viviamo tutti sotto il medesimo cielo, ma non tutti abbiamo lo stesso orizzonte</a:t>
            </a:r>
            <a:r>
              <a:rPr lang="it-IT" sz="1800" b="1" dirty="0" smtClean="0"/>
              <a:t>. </a:t>
            </a:r>
            <a:r>
              <a:rPr lang="it-IT" dirty="0" smtClean="0">
                <a:latin typeface="Arial Narrow" panose="020B0606020202030204" pitchFamily="34" charset="0"/>
              </a:rPr>
              <a:t>Konrad </a:t>
            </a:r>
            <a:r>
              <a:rPr lang="it-IT" dirty="0" err="1">
                <a:latin typeface="Arial Narrow" panose="020B0606020202030204" pitchFamily="34" charset="0"/>
              </a:rPr>
              <a:t>Adenauer</a:t>
            </a:r>
            <a:endParaRPr lang="it-IT" dirty="0">
              <a:latin typeface="Arial Narrow" panose="020B0606020202030204" pitchFamily="34" charset="0"/>
            </a:endParaRPr>
          </a:p>
          <a:p>
            <a:endParaRPr lang="it-IT" sz="1800" b="1" dirty="0" smtClean="0"/>
          </a:p>
          <a:p>
            <a:r>
              <a:rPr lang="it-IT" sz="1800" b="1" dirty="0"/>
              <a:t>Dai un pesce a un uomo e lo nutrirai per un giorno. Insegnagli a pescare e lo nutrirai per tutta la vita</a:t>
            </a:r>
            <a:r>
              <a:rPr lang="it-IT" sz="1800" b="1" dirty="0" smtClean="0"/>
              <a:t>. </a:t>
            </a:r>
            <a:r>
              <a:rPr lang="it-IT" dirty="0" smtClean="0">
                <a:latin typeface="Arial Narrow" panose="020B0606020202030204" pitchFamily="34" charset="0"/>
              </a:rPr>
              <a:t>Proverbio </a:t>
            </a:r>
            <a:r>
              <a:rPr lang="it-IT" dirty="0">
                <a:latin typeface="Arial Narrow" panose="020B0606020202030204" pitchFamily="34" charset="0"/>
              </a:rPr>
              <a:t>cinese</a:t>
            </a:r>
          </a:p>
          <a:p>
            <a:endParaRPr lang="it-IT" sz="1800" b="1" dirty="0" smtClean="0"/>
          </a:p>
          <a:p>
            <a:r>
              <a:rPr lang="it-IT" sz="1800" b="1" dirty="0"/>
              <a:t>I saggi non hanno bisogno di suggerimenti. Gli sciocchi, non ne tengono conto</a:t>
            </a:r>
            <a:r>
              <a:rPr lang="it-IT" sz="1800" b="1" dirty="0" smtClean="0"/>
              <a:t>. </a:t>
            </a:r>
            <a:r>
              <a:rPr lang="it-IT" dirty="0" smtClean="0">
                <a:latin typeface="Arial Narrow" panose="020B0606020202030204" pitchFamily="34" charset="0"/>
              </a:rPr>
              <a:t>Benjamin Franklin</a:t>
            </a:r>
            <a:endParaRPr lang="it-IT" dirty="0">
              <a:latin typeface="Arial Narrow" panose="020B0606020202030204" pitchFamily="34" charset="0"/>
            </a:endParaRPr>
          </a:p>
          <a:p>
            <a:endParaRPr lang="it-IT" sz="1800" b="1" dirty="0"/>
          </a:p>
          <a:p>
            <a:r>
              <a:rPr lang="it-IT" sz="1800" b="1" dirty="0"/>
              <a:t>Non è solo per quello che facciamo che siamo ritenuti responsabili, ma anche per quello che non facciamo</a:t>
            </a:r>
            <a:r>
              <a:rPr lang="it-IT" sz="1800" b="1" dirty="0" smtClean="0"/>
              <a:t>. </a:t>
            </a:r>
            <a:r>
              <a:rPr lang="it-IT" dirty="0" smtClean="0">
                <a:latin typeface="Arial Narrow" panose="020B0606020202030204" pitchFamily="34" charset="0"/>
              </a:rPr>
              <a:t>Molière</a:t>
            </a:r>
            <a:endParaRPr lang="it-IT" dirty="0">
              <a:latin typeface="Arial Narrow" panose="020B0606020202030204" pitchFamily="34" charset="0"/>
            </a:endParaRPr>
          </a:p>
          <a:p>
            <a:endParaRPr lang="it-IT" sz="1800" b="1" dirty="0"/>
          </a:p>
          <a:p>
            <a:r>
              <a:rPr lang="it-IT" sz="1800" b="1" dirty="0" smtClean="0"/>
              <a:t>Non </a:t>
            </a:r>
            <a:r>
              <a:rPr lang="it-IT" sz="1800" b="1" dirty="0"/>
              <a:t>accontentarti dell'orizzonte. Cerca l'infinito</a:t>
            </a:r>
            <a:r>
              <a:rPr lang="it-IT" sz="1800" b="1" dirty="0" smtClean="0"/>
              <a:t>. </a:t>
            </a:r>
            <a:r>
              <a:rPr lang="it-IT" dirty="0" err="1" smtClean="0">
                <a:latin typeface="Arial Narrow" panose="020B0606020202030204" pitchFamily="34" charset="0"/>
              </a:rPr>
              <a:t>Jim</a:t>
            </a:r>
            <a:r>
              <a:rPr lang="it-IT" dirty="0" smtClean="0">
                <a:latin typeface="Arial Narrow" panose="020B0606020202030204" pitchFamily="34" charset="0"/>
              </a:rPr>
              <a:t> </a:t>
            </a:r>
            <a:r>
              <a:rPr lang="it-IT" dirty="0" smtClean="0">
                <a:latin typeface="Arial Narrow" panose="020B0606020202030204" pitchFamily="34" charset="0"/>
              </a:rPr>
              <a:t>Morrison</a:t>
            </a:r>
            <a:endParaRPr lang="it-IT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14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44624"/>
            <a:ext cx="7620000" cy="114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CH" kern="1200" dirty="0" smtClean="0"/>
              <a:t>Le opportunità</a:t>
            </a:r>
            <a:endParaRPr lang="it-CH" kern="1200" dirty="0"/>
          </a:p>
        </p:txBody>
      </p:sp>
      <p:sp>
        <p:nvSpPr>
          <p:cNvPr id="93" name="Bogen 92"/>
          <p:cNvSpPr/>
          <p:nvPr/>
        </p:nvSpPr>
        <p:spPr bwMode="auto">
          <a:xfrm flipV="1">
            <a:off x="3707904" y="5301208"/>
            <a:ext cx="1656184" cy="1224136"/>
          </a:xfrm>
          <a:prstGeom prst="arc">
            <a:avLst>
              <a:gd name="adj1" fmla="val 19813720"/>
              <a:gd name="adj2" fmla="val 12619246"/>
            </a:avLst>
          </a:prstGeom>
          <a:noFill/>
          <a:ln w="19050" cap="flat" cmpd="sng" algn="ctr">
            <a:solidFill>
              <a:srgbClr val="008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94" name="Gruppieren 93"/>
          <p:cNvGrpSpPr/>
          <p:nvPr/>
        </p:nvGrpSpPr>
        <p:grpSpPr>
          <a:xfrm>
            <a:off x="4067944" y="5445224"/>
            <a:ext cx="936104" cy="864096"/>
            <a:chOff x="-2376772" y="2924944"/>
            <a:chExt cx="3240360" cy="2880320"/>
          </a:xfrm>
        </p:grpSpPr>
        <p:pic>
          <p:nvPicPr>
            <p:cNvPr id="95" name="Picture 2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86592" y="2924944"/>
              <a:ext cx="1260000" cy="12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" name="Richtungspfeil 95"/>
            <p:cNvSpPr/>
            <p:nvPr/>
          </p:nvSpPr>
          <p:spPr bwMode="auto">
            <a:xfrm rot="16200000">
              <a:off x="-1692696" y="3429000"/>
              <a:ext cx="1872208" cy="2880320"/>
            </a:xfrm>
            <a:prstGeom prst="homePlate">
              <a:avLst>
                <a:gd name="adj" fmla="val 4475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7" name="Eingekerbter Richtungspfeil 96"/>
            <p:cNvSpPr/>
            <p:nvPr/>
          </p:nvSpPr>
          <p:spPr bwMode="auto">
            <a:xfrm rot="16200000">
              <a:off x="-1296652" y="2733428"/>
              <a:ext cx="1080120" cy="3240360"/>
            </a:xfrm>
            <a:prstGeom prst="chevron">
              <a:avLst>
                <a:gd name="adj" fmla="val 879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8" name="Textfeld 97"/>
          <p:cNvSpPr txBox="1"/>
          <p:nvPr/>
        </p:nvSpPr>
        <p:spPr>
          <a:xfrm>
            <a:off x="4067944" y="587727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CH" sz="2000" b="1" dirty="0" smtClean="0">
                <a:solidFill>
                  <a:schemeClr val="accent2">
                    <a:lumMod val="75000"/>
                  </a:schemeClr>
                </a:solidFill>
              </a:rPr>
              <a:t>CGT</a:t>
            </a:r>
            <a:endParaRPr lang="it-CH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0" name="Rechteck 109"/>
          <p:cNvSpPr/>
          <p:nvPr/>
        </p:nvSpPr>
        <p:spPr>
          <a:xfrm>
            <a:off x="395536" y="3501008"/>
            <a:ext cx="4176464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Identificare</a:t>
            </a:r>
            <a:r>
              <a:rPr lang="en-US" b="1" dirty="0" smtClean="0"/>
              <a:t> e </a:t>
            </a:r>
            <a:r>
              <a:rPr lang="en-US" b="1" dirty="0" err="1" smtClean="0"/>
              <a:t>istruire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potenziali</a:t>
            </a:r>
            <a:r>
              <a:rPr lang="en-US" b="1" dirty="0" smtClean="0"/>
              <a:t> </a:t>
            </a:r>
            <a:r>
              <a:rPr lang="en-US" b="1" dirty="0" err="1" smtClean="0"/>
              <a:t>futuri</a:t>
            </a:r>
            <a:r>
              <a:rPr lang="en-US" b="1" dirty="0" smtClean="0"/>
              <a:t> </a:t>
            </a:r>
            <a:r>
              <a:rPr lang="en-US" b="1" dirty="0" err="1" smtClean="0"/>
              <a:t>quadri</a:t>
            </a:r>
            <a:endParaRPr lang="en-US" b="1" dirty="0" smtClean="0"/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Puntare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sull’istruzione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di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monitori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e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allenatori</a:t>
            </a: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179512" y="4581128"/>
            <a:ext cx="33843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Verificare</a:t>
            </a:r>
            <a:r>
              <a:rPr lang="en-US" b="1" dirty="0" smtClean="0"/>
              <a:t> e </a:t>
            </a:r>
            <a:r>
              <a:rPr lang="en-US" b="1" dirty="0" err="1" smtClean="0"/>
              <a:t>affinare</a:t>
            </a:r>
            <a:r>
              <a:rPr lang="en-US" b="1" dirty="0" smtClean="0"/>
              <a:t> </a:t>
            </a:r>
            <a:r>
              <a:rPr lang="en-US" b="1" dirty="0" err="1" smtClean="0"/>
              <a:t>l’offerta</a:t>
            </a:r>
            <a:endParaRPr lang="en-US" b="1" dirty="0" smtClean="0"/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I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giovani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prediligono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attività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ove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possono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incontrare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gli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amici e fare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qualche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cosa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con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loro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senza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impegno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agonistico</a:t>
            </a:r>
            <a:endParaRPr lang="en-US" b="1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Organizzare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un’attività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in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linea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coi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tempi</a:t>
            </a: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323528" y="1700808"/>
            <a:ext cx="3744416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Publicizzare</a:t>
            </a:r>
            <a:r>
              <a:rPr lang="en-US" b="1" dirty="0" smtClean="0"/>
              <a:t> </a:t>
            </a:r>
            <a:r>
              <a:rPr lang="en-US" b="1" dirty="0" err="1" smtClean="0"/>
              <a:t>l’attività</a:t>
            </a:r>
            <a:r>
              <a:rPr lang="en-US" b="1" dirty="0" smtClean="0"/>
              <a:t> </a:t>
            </a:r>
            <a:r>
              <a:rPr lang="en-US" b="1" dirty="0" err="1" smtClean="0"/>
              <a:t>puntando</a:t>
            </a:r>
            <a:r>
              <a:rPr lang="en-US" b="1" dirty="0" smtClean="0"/>
              <a:t> </a:t>
            </a:r>
            <a:r>
              <a:rPr lang="en-US" b="1" dirty="0" err="1" smtClean="0"/>
              <a:t>sugli</a:t>
            </a:r>
            <a:r>
              <a:rPr lang="en-US" b="1" dirty="0" smtClean="0"/>
              <a:t> </a:t>
            </a:r>
            <a:r>
              <a:rPr lang="en-US" b="1" dirty="0" err="1" smtClean="0"/>
              <a:t>argomenti</a:t>
            </a:r>
            <a:r>
              <a:rPr lang="en-US" b="1" dirty="0" smtClean="0"/>
              <a:t> </a:t>
            </a:r>
            <a:r>
              <a:rPr lang="en-US" b="1" dirty="0" err="1" smtClean="0"/>
              <a:t>d’interesse</a:t>
            </a:r>
            <a:endParaRPr lang="en-US" b="1" dirty="0" smtClean="0"/>
          </a:p>
          <a:p>
            <a:pPr>
              <a:spcBef>
                <a:spcPts val="600"/>
              </a:spcBef>
              <a:buFont typeface="Wingdings"/>
              <a:buChar char="à"/>
            </a:pP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Attività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semi-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agonistica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flessibile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priva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di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patologie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tipiche</a:t>
            </a:r>
            <a:endParaRPr lang="en-US" b="1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>
              <a:spcBef>
                <a:spcPts val="600"/>
              </a:spcBef>
              <a:buFont typeface="Wingdings"/>
              <a:buChar char="à"/>
            </a:pPr>
            <a:r>
              <a:rPr lang="en-US" b="1" dirty="0" err="1" smtClean="0">
                <a:solidFill>
                  <a:srgbClr val="00B050"/>
                </a:solidFill>
              </a:rPr>
              <a:t>Attività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democratica</a:t>
            </a:r>
            <a:r>
              <a:rPr lang="en-US" b="1" dirty="0" smtClean="0">
                <a:solidFill>
                  <a:srgbClr val="00B050"/>
                </a:solidFill>
              </a:rPr>
              <a:t>: </a:t>
            </a:r>
            <a:r>
              <a:rPr lang="en-US" b="1" dirty="0" err="1" smtClean="0">
                <a:solidFill>
                  <a:srgbClr val="00B050"/>
                </a:solidFill>
              </a:rPr>
              <a:t>aperta</a:t>
            </a:r>
            <a:r>
              <a:rPr lang="en-US" b="1" dirty="0" smtClean="0">
                <a:solidFill>
                  <a:srgbClr val="00B050"/>
                </a:solidFill>
              </a:rPr>
              <a:t> a </a:t>
            </a:r>
            <a:r>
              <a:rPr lang="en-US" b="1" dirty="0" err="1" smtClean="0">
                <a:solidFill>
                  <a:srgbClr val="00B050"/>
                </a:solidFill>
              </a:rPr>
              <a:t>tutti</a:t>
            </a:r>
            <a:r>
              <a:rPr lang="en-US" b="1" dirty="0" smtClean="0">
                <a:solidFill>
                  <a:srgbClr val="00B050"/>
                </a:solidFill>
              </a:rPr>
              <a:t> e per </a:t>
            </a:r>
            <a:r>
              <a:rPr lang="en-US" b="1" dirty="0" err="1" smtClean="0">
                <a:solidFill>
                  <a:srgbClr val="00B050"/>
                </a:solidFill>
              </a:rPr>
              <a:t>tutte</a:t>
            </a:r>
            <a:r>
              <a:rPr lang="en-US" b="1" dirty="0" smtClean="0">
                <a:solidFill>
                  <a:srgbClr val="00B050"/>
                </a:solidFill>
              </a:rPr>
              <a:t> le </a:t>
            </a:r>
            <a:r>
              <a:rPr lang="en-US" b="1" dirty="0" err="1" smtClean="0">
                <a:solidFill>
                  <a:srgbClr val="00B050"/>
                </a:solidFill>
              </a:rPr>
              <a:t>tasche</a:t>
            </a: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5076056" y="1700808"/>
            <a:ext cx="3672408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/>
              <a:t>- I </a:t>
            </a:r>
            <a:r>
              <a:rPr lang="en-US" b="1" dirty="0" err="1" smtClean="0"/>
              <a:t>giovani</a:t>
            </a:r>
            <a:r>
              <a:rPr lang="en-US" b="1" dirty="0" smtClean="0"/>
              <a:t> </a:t>
            </a:r>
            <a:r>
              <a:rPr lang="en-US" b="1" dirty="0" err="1" smtClean="0"/>
              <a:t>sono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clienti</a:t>
            </a:r>
            <a:endParaRPr lang="en-US" b="1" dirty="0" smtClean="0"/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Prevedere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anche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corsi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per diverse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tipologie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di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giovani</a:t>
            </a: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5364088" y="2636912"/>
            <a:ext cx="360040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/>
              <a:t>- Il </a:t>
            </a:r>
            <a:r>
              <a:rPr lang="en-US" b="1" dirty="0" err="1" smtClean="0"/>
              <a:t>sodalizio</a:t>
            </a:r>
            <a:r>
              <a:rPr lang="en-US" b="1" dirty="0" smtClean="0"/>
              <a:t> </a:t>
            </a:r>
            <a:r>
              <a:rPr lang="en-US" b="1" dirty="0" err="1" smtClean="0"/>
              <a:t>deve</a:t>
            </a:r>
            <a:r>
              <a:rPr lang="en-US" b="1" dirty="0" smtClean="0"/>
              <a:t> </a:t>
            </a:r>
            <a:r>
              <a:rPr lang="en-US" b="1" dirty="0" err="1" smtClean="0"/>
              <a:t>essere</a:t>
            </a:r>
            <a:r>
              <a:rPr lang="en-US" b="1" dirty="0" smtClean="0"/>
              <a:t> a </a:t>
            </a:r>
            <a:r>
              <a:rPr lang="en-US" b="1" dirty="0" err="1" smtClean="0"/>
              <a:t>giorno</a:t>
            </a:r>
            <a:endParaRPr lang="en-US" b="1" dirty="0" smtClean="0"/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Il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sito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internet è la carta da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visita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oggi</a:t>
            </a:r>
            <a:endParaRPr lang="en-US" b="1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Presenza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sui social media,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senza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dimenticare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la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stampa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scritta</a:t>
            </a:r>
            <a:endParaRPr lang="en-US" b="1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Creare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una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rete di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contatti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con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società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del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medesimo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e di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altri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sport</a:t>
            </a: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5652120" y="4509120"/>
            <a:ext cx="3312368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/>
              <a:t>- </a:t>
            </a:r>
            <a:r>
              <a:rPr lang="en-US" b="1" dirty="0" err="1" smtClean="0"/>
              <a:t>Rispondere</a:t>
            </a:r>
            <a:r>
              <a:rPr lang="en-US" b="1" dirty="0" smtClean="0"/>
              <a:t> </a:t>
            </a:r>
            <a:r>
              <a:rPr lang="en-US" b="1" dirty="0" err="1" smtClean="0"/>
              <a:t>alle</a:t>
            </a:r>
            <a:r>
              <a:rPr lang="en-US" b="1" dirty="0" smtClean="0"/>
              <a:t> </a:t>
            </a:r>
            <a:r>
              <a:rPr lang="en-US" b="1" dirty="0" err="1" smtClean="0"/>
              <a:t>esigenze</a:t>
            </a:r>
            <a:r>
              <a:rPr lang="en-US" b="1" dirty="0" smtClean="0"/>
              <a:t> del </a:t>
            </a:r>
            <a:r>
              <a:rPr lang="en-US" b="1" dirty="0" err="1" smtClean="0"/>
              <a:t>volontariato</a:t>
            </a:r>
            <a:endParaRPr lang="en-US" b="1" dirty="0" smtClean="0"/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Riconoscere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l’impegno</a:t>
            </a:r>
            <a:endParaRPr lang="en-US" b="1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Offrire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compiti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interessanti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e di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responsabilità</a:t>
            </a:r>
            <a:endParaRPr lang="en-US" b="1" dirty="0" smtClean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Indenizzare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quanto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necessario</a:t>
            </a:r>
            <a:endParaRPr lang="en-US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85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44624"/>
            <a:ext cx="7620000" cy="114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CH" kern="1200" dirty="0" smtClean="0"/>
              <a:t>Pianificare lo sviluppo</a:t>
            </a:r>
            <a:endParaRPr lang="it-CH" kern="1200" dirty="0"/>
          </a:p>
        </p:txBody>
      </p:sp>
      <p:sp>
        <p:nvSpPr>
          <p:cNvPr id="93" name="Bogen 92"/>
          <p:cNvSpPr/>
          <p:nvPr/>
        </p:nvSpPr>
        <p:spPr bwMode="auto">
          <a:xfrm flipH="1" flipV="1">
            <a:off x="3707904" y="3429000"/>
            <a:ext cx="1656184" cy="1224136"/>
          </a:xfrm>
          <a:prstGeom prst="arc">
            <a:avLst>
              <a:gd name="adj1" fmla="val 5915485"/>
              <a:gd name="adj2" fmla="val 9814416"/>
            </a:avLst>
          </a:pr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94" name="Gruppieren 93"/>
          <p:cNvGrpSpPr/>
          <p:nvPr/>
        </p:nvGrpSpPr>
        <p:grpSpPr>
          <a:xfrm>
            <a:off x="4067944" y="3573016"/>
            <a:ext cx="936104" cy="864096"/>
            <a:chOff x="-2376772" y="2924944"/>
            <a:chExt cx="3240360" cy="2880320"/>
          </a:xfrm>
        </p:grpSpPr>
        <p:pic>
          <p:nvPicPr>
            <p:cNvPr id="95" name="Picture 2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86592" y="2924944"/>
              <a:ext cx="1260000" cy="12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" name="Richtungspfeil 95"/>
            <p:cNvSpPr/>
            <p:nvPr/>
          </p:nvSpPr>
          <p:spPr bwMode="auto">
            <a:xfrm rot="16200000">
              <a:off x="-1692696" y="3429000"/>
              <a:ext cx="1872208" cy="2880320"/>
            </a:xfrm>
            <a:prstGeom prst="homePlate">
              <a:avLst>
                <a:gd name="adj" fmla="val 4475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7" name="Eingekerbter Richtungspfeil 96"/>
            <p:cNvSpPr/>
            <p:nvPr/>
          </p:nvSpPr>
          <p:spPr bwMode="auto">
            <a:xfrm rot="16200000">
              <a:off x="-1296652" y="2733428"/>
              <a:ext cx="1080120" cy="3240360"/>
            </a:xfrm>
            <a:prstGeom prst="chevron">
              <a:avLst>
                <a:gd name="adj" fmla="val 879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8" name="Textfeld 97"/>
          <p:cNvSpPr txBox="1"/>
          <p:nvPr/>
        </p:nvSpPr>
        <p:spPr>
          <a:xfrm>
            <a:off x="4067944" y="400506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CH" sz="2000" b="1" dirty="0" smtClean="0">
                <a:solidFill>
                  <a:schemeClr val="accent2">
                    <a:lumMod val="75000"/>
                  </a:schemeClr>
                </a:solidFill>
              </a:rPr>
              <a:t>CGT</a:t>
            </a:r>
            <a:endParaRPr lang="it-CH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5292080" y="1844824"/>
            <a:ext cx="3672408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u="sng" dirty="0" smtClean="0">
                <a:solidFill>
                  <a:srgbClr val="0000FF"/>
                </a:solidFill>
              </a:rPr>
              <a:t>1. </a:t>
            </a:r>
            <a:r>
              <a:rPr lang="en-US" sz="1600" u="sng" dirty="0" err="1" smtClean="0">
                <a:solidFill>
                  <a:srgbClr val="0000FF"/>
                </a:solidFill>
              </a:rPr>
              <a:t>Definizione</a:t>
            </a:r>
            <a:r>
              <a:rPr lang="en-US" sz="1600" u="sng" dirty="0" smtClean="0">
                <a:solidFill>
                  <a:srgbClr val="0000FF"/>
                </a:solidFill>
              </a:rPr>
              <a:t> </a:t>
            </a:r>
            <a:r>
              <a:rPr lang="en-US" sz="1600" u="sng" dirty="0" err="1" smtClean="0">
                <a:solidFill>
                  <a:srgbClr val="0000FF"/>
                </a:solidFill>
              </a:rPr>
              <a:t>della</a:t>
            </a:r>
            <a:r>
              <a:rPr lang="en-US" sz="1600" u="sng" dirty="0" smtClean="0">
                <a:solidFill>
                  <a:srgbClr val="0000FF"/>
                </a:solidFill>
              </a:rPr>
              <a:t> </a:t>
            </a:r>
            <a:r>
              <a:rPr lang="en-US" sz="1600" u="sng" dirty="0" err="1" smtClean="0">
                <a:solidFill>
                  <a:srgbClr val="0000FF"/>
                </a:solidFill>
              </a:rPr>
              <a:t>situazione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Definire</a:t>
            </a:r>
            <a:r>
              <a:rPr lang="en-US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 quale </a:t>
            </a:r>
            <a:r>
              <a:rPr lang="en-US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sareb</a:t>
            </a:r>
            <a:r>
              <a:rPr lang="en-US" b="1" dirty="0" err="1">
                <a:solidFill>
                  <a:srgbClr val="0000FF"/>
                </a:solidFill>
                <a:sym typeface="Wingdings" panose="05000000000000000000" pitchFamily="2" charset="2"/>
              </a:rPr>
              <a:t>b</a:t>
            </a:r>
            <a:r>
              <a:rPr lang="en-US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e</a:t>
            </a:r>
            <a:r>
              <a:rPr lang="en-US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 la </a:t>
            </a:r>
            <a:r>
              <a:rPr lang="en-US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situazione</a:t>
            </a:r>
            <a:r>
              <a:rPr lang="en-US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realisticamente</a:t>
            </a:r>
            <a:r>
              <a:rPr lang="en-US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  </a:t>
            </a:r>
            <a:r>
              <a:rPr lang="en-US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ideale</a:t>
            </a:r>
            <a:r>
              <a:rPr lang="en-US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en-US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identificare</a:t>
            </a:r>
            <a:r>
              <a:rPr lang="en-US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i</a:t>
            </a:r>
            <a:r>
              <a:rPr lang="en-US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problemi</a:t>
            </a:r>
            <a:r>
              <a:rPr lang="en-US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 da </a:t>
            </a:r>
            <a:r>
              <a:rPr lang="en-US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risolvere</a:t>
            </a:r>
            <a:r>
              <a:rPr lang="en-US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en-US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quanto</a:t>
            </a:r>
            <a:r>
              <a:rPr lang="en-US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 vi è di </a:t>
            </a:r>
            <a:r>
              <a:rPr lang="en-US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buono</a:t>
            </a:r>
            <a:r>
              <a:rPr lang="en-US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 da </a:t>
            </a:r>
            <a:r>
              <a:rPr lang="en-US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preservare</a:t>
            </a:r>
            <a:r>
              <a:rPr lang="en-US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 e le </a:t>
            </a:r>
            <a:r>
              <a:rPr lang="en-US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sfide</a:t>
            </a:r>
            <a:r>
              <a:rPr lang="en-US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, da </a:t>
            </a:r>
            <a:r>
              <a:rPr lang="en-US" b="1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affrontare</a:t>
            </a:r>
            <a:r>
              <a:rPr lang="en-US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.</a:t>
            </a:r>
            <a:endParaRPr lang="en-US" b="1" dirty="0" smtClean="0">
              <a:solidFill>
                <a:srgbClr val="0000FF"/>
              </a:solidFill>
            </a:endParaRPr>
          </a:p>
        </p:txBody>
      </p:sp>
      <p:sp>
        <p:nvSpPr>
          <p:cNvPr id="15" name="Bogen 14"/>
          <p:cNvSpPr/>
          <p:nvPr/>
        </p:nvSpPr>
        <p:spPr bwMode="auto">
          <a:xfrm flipH="1" flipV="1">
            <a:off x="3707904" y="3429000"/>
            <a:ext cx="1656184" cy="1224136"/>
          </a:xfrm>
          <a:prstGeom prst="arc">
            <a:avLst>
              <a:gd name="adj1" fmla="val 10056101"/>
              <a:gd name="adj2" fmla="val 13667952"/>
            </a:avLst>
          </a:prstGeom>
          <a:noFill/>
          <a:ln w="19050" cap="flat" cmpd="sng" algn="ctr">
            <a:solidFill>
              <a:srgbClr val="CC00CC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Bogen 15"/>
          <p:cNvSpPr/>
          <p:nvPr/>
        </p:nvSpPr>
        <p:spPr bwMode="auto">
          <a:xfrm flipH="1" flipV="1">
            <a:off x="3707904" y="3429000"/>
            <a:ext cx="1656184" cy="1224136"/>
          </a:xfrm>
          <a:prstGeom prst="arc">
            <a:avLst>
              <a:gd name="adj1" fmla="val 13862930"/>
              <a:gd name="adj2" fmla="val 19096696"/>
            </a:avLst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Bogen 16"/>
          <p:cNvSpPr/>
          <p:nvPr/>
        </p:nvSpPr>
        <p:spPr bwMode="auto">
          <a:xfrm flipH="1" flipV="1">
            <a:off x="3707904" y="3429000"/>
            <a:ext cx="1656184" cy="1224136"/>
          </a:xfrm>
          <a:prstGeom prst="arc">
            <a:avLst>
              <a:gd name="adj1" fmla="val 19330724"/>
              <a:gd name="adj2" fmla="val 896323"/>
            </a:avLst>
          </a:prstGeom>
          <a:noFill/>
          <a:ln w="19050" cap="flat" cmpd="sng" algn="ctr">
            <a:solidFill>
              <a:srgbClr val="FF99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Bogen 17"/>
          <p:cNvSpPr/>
          <p:nvPr/>
        </p:nvSpPr>
        <p:spPr bwMode="auto">
          <a:xfrm flipH="1" flipV="1">
            <a:off x="3707904" y="3429000"/>
            <a:ext cx="1656184" cy="1224136"/>
          </a:xfrm>
          <a:prstGeom prst="arc">
            <a:avLst>
              <a:gd name="adj1" fmla="val 1157115"/>
              <a:gd name="adj2" fmla="val 5307703"/>
            </a:avLst>
          </a:prstGeom>
          <a:noFill/>
          <a:ln w="1905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5868144" y="3933056"/>
            <a:ext cx="3024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u="sng" dirty="0" smtClean="0">
                <a:solidFill>
                  <a:srgbClr val="CC00CC"/>
                </a:solidFill>
              </a:rPr>
              <a:t>2. </a:t>
            </a:r>
            <a:r>
              <a:rPr lang="en-US" sz="1600" u="sng" dirty="0" err="1" smtClean="0">
                <a:solidFill>
                  <a:srgbClr val="CC00CC"/>
                </a:solidFill>
              </a:rPr>
              <a:t>Analisi</a:t>
            </a:r>
            <a:r>
              <a:rPr lang="en-US" sz="1600" u="sng" dirty="0" smtClean="0">
                <a:solidFill>
                  <a:srgbClr val="CC00CC"/>
                </a:solidFill>
              </a:rPr>
              <a:t> e </a:t>
            </a:r>
            <a:r>
              <a:rPr lang="en-US" sz="1600" u="sng" dirty="0" err="1" smtClean="0">
                <a:solidFill>
                  <a:srgbClr val="CC00CC"/>
                </a:solidFill>
              </a:rPr>
              <a:t>valutazione</a:t>
            </a:r>
            <a:r>
              <a:rPr lang="en-US" b="1" dirty="0">
                <a:solidFill>
                  <a:srgbClr val="CC00CC"/>
                </a:solidFill>
              </a:rPr>
              <a:t/>
            </a:r>
            <a:br>
              <a:rPr lang="en-US" b="1" dirty="0">
                <a:solidFill>
                  <a:srgbClr val="CC00CC"/>
                </a:solidFill>
              </a:rPr>
            </a:br>
            <a:r>
              <a:rPr lang="en-US" b="1" dirty="0" err="1" smtClean="0">
                <a:solidFill>
                  <a:srgbClr val="CC00CC"/>
                </a:solidFill>
                <a:sym typeface="Wingdings" panose="05000000000000000000" pitchFamily="2" charset="2"/>
              </a:rPr>
              <a:t>Ricercare</a:t>
            </a:r>
            <a:r>
              <a:rPr lang="en-US" b="1" dirty="0" smtClean="0">
                <a:solidFill>
                  <a:srgbClr val="CC00CC"/>
                </a:solidFill>
                <a:sym typeface="Wingdings" panose="05000000000000000000" pitchFamily="2" charset="2"/>
              </a:rPr>
              <a:t> le cause </a:t>
            </a:r>
            <a:r>
              <a:rPr lang="en-US" b="1" dirty="0" err="1" smtClean="0">
                <a:solidFill>
                  <a:srgbClr val="CC00CC"/>
                </a:solidFill>
                <a:sym typeface="Wingdings" panose="05000000000000000000" pitchFamily="2" charset="2"/>
              </a:rPr>
              <a:t>dei</a:t>
            </a:r>
            <a:r>
              <a:rPr lang="en-US" b="1" dirty="0" smtClean="0">
                <a:solidFill>
                  <a:srgbClr val="CC00CC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CC00CC"/>
                </a:solidFill>
                <a:sym typeface="Wingdings" panose="05000000000000000000" pitchFamily="2" charset="2"/>
              </a:rPr>
              <a:t>problemi</a:t>
            </a:r>
            <a:r>
              <a:rPr lang="en-US" b="1" dirty="0" smtClean="0">
                <a:solidFill>
                  <a:srgbClr val="CC00CC"/>
                </a:solidFill>
                <a:sym typeface="Wingdings" panose="05000000000000000000" pitchFamily="2" charset="2"/>
              </a:rPr>
              <a:t>, </a:t>
            </a:r>
            <a:r>
              <a:rPr lang="en-US" b="1" dirty="0" err="1" smtClean="0">
                <a:solidFill>
                  <a:srgbClr val="CC00CC"/>
                </a:solidFill>
                <a:sym typeface="Wingdings" panose="05000000000000000000" pitchFamily="2" charset="2"/>
              </a:rPr>
              <a:t>elaborare</a:t>
            </a:r>
            <a:r>
              <a:rPr lang="en-US" b="1" dirty="0" smtClean="0">
                <a:solidFill>
                  <a:srgbClr val="CC00CC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CC00CC"/>
                </a:solidFill>
                <a:sym typeface="Wingdings" panose="05000000000000000000" pitchFamily="2" charset="2"/>
              </a:rPr>
              <a:t>gli</a:t>
            </a:r>
            <a:r>
              <a:rPr lang="en-US" b="1" dirty="0" smtClean="0">
                <a:solidFill>
                  <a:srgbClr val="CC00CC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CC00CC"/>
                </a:solidFill>
                <a:sym typeface="Wingdings" panose="05000000000000000000" pitchFamily="2" charset="2"/>
              </a:rPr>
              <a:t>ambiti</a:t>
            </a:r>
            <a:r>
              <a:rPr lang="en-US" b="1" dirty="0" smtClean="0">
                <a:solidFill>
                  <a:srgbClr val="CC00CC"/>
                </a:solidFill>
                <a:sym typeface="Wingdings" panose="05000000000000000000" pitchFamily="2" charset="2"/>
              </a:rPr>
              <a:t> di </a:t>
            </a:r>
            <a:r>
              <a:rPr lang="en-US" b="1" dirty="0" err="1" smtClean="0">
                <a:solidFill>
                  <a:srgbClr val="CC00CC"/>
                </a:solidFill>
                <a:sym typeface="Wingdings" panose="05000000000000000000" pitchFamily="2" charset="2"/>
              </a:rPr>
              <a:t>sviluppo</a:t>
            </a:r>
            <a:r>
              <a:rPr lang="en-US" b="1" dirty="0" smtClean="0">
                <a:solidFill>
                  <a:srgbClr val="CC00CC"/>
                </a:solidFill>
                <a:sym typeface="Wingdings" panose="05000000000000000000" pitchFamily="2" charset="2"/>
              </a:rPr>
              <a:t> e </a:t>
            </a:r>
            <a:r>
              <a:rPr lang="en-US" b="1" dirty="0" err="1" smtClean="0">
                <a:solidFill>
                  <a:srgbClr val="CC00CC"/>
                </a:solidFill>
                <a:sym typeface="Wingdings" panose="05000000000000000000" pitchFamily="2" charset="2"/>
              </a:rPr>
              <a:t>valutare</a:t>
            </a:r>
            <a:r>
              <a:rPr lang="en-US" b="1" dirty="0" smtClean="0">
                <a:solidFill>
                  <a:srgbClr val="CC00CC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CC00CC"/>
                </a:solidFill>
                <a:sym typeface="Wingdings" panose="05000000000000000000" pitchFamily="2" charset="2"/>
              </a:rPr>
              <a:t>soluzioni</a:t>
            </a:r>
            <a:r>
              <a:rPr lang="en-US" b="1" dirty="0" smtClean="0">
                <a:solidFill>
                  <a:srgbClr val="CC00CC"/>
                </a:solidFill>
                <a:sym typeface="Wingdings" panose="05000000000000000000" pitchFamily="2" charset="2"/>
              </a:rPr>
              <a:t> e </a:t>
            </a:r>
            <a:r>
              <a:rPr lang="en-US" b="1" dirty="0" err="1" smtClean="0">
                <a:solidFill>
                  <a:srgbClr val="CC00CC"/>
                </a:solidFill>
                <a:sym typeface="Wingdings" panose="05000000000000000000" pitchFamily="2" charset="2"/>
              </a:rPr>
              <a:t>opportunità</a:t>
            </a:r>
            <a:r>
              <a:rPr lang="en-US" b="1" dirty="0" smtClean="0">
                <a:solidFill>
                  <a:srgbClr val="CC00CC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CC00CC"/>
                </a:solidFill>
                <a:sym typeface="Wingdings" panose="05000000000000000000" pitchFamily="2" charset="2"/>
              </a:rPr>
              <a:t>identificate</a:t>
            </a:r>
            <a:r>
              <a:rPr lang="en-US" b="1" dirty="0" smtClean="0">
                <a:solidFill>
                  <a:srgbClr val="CC00CC"/>
                </a:solidFill>
                <a:sym typeface="Wingdings" panose="05000000000000000000" pitchFamily="2" charset="2"/>
              </a:rPr>
              <a:t>.</a:t>
            </a:r>
            <a:endParaRPr lang="en-US" b="1" dirty="0" smtClean="0">
              <a:solidFill>
                <a:srgbClr val="CC00CC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3203848" y="5157192"/>
            <a:ext cx="302433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u="sng" dirty="0" smtClean="0">
                <a:solidFill>
                  <a:srgbClr val="FF0000"/>
                </a:solidFill>
              </a:rPr>
              <a:t>3. </a:t>
            </a:r>
            <a:r>
              <a:rPr lang="en-US" sz="1600" u="sng" dirty="0" err="1" smtClean="0">
                <a:solidFill>
                  <a:srgbClr val="FF0000"/>
                </a:solidFill>
              </a:rPr>
              <a:t>Pianificazione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Decidere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cosa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implementare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entro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quando</a:t>
            </a:r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tenendo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conto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di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risorse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ritorno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e </a:t>
            </a:r>
            <a:r>
              <a:rPr lang="en-US" b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condizinamenti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.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323528" y="3933056"/>
            <a:ext cx="3024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u="sng" dirty="0" smtClean="0">
                <a:solidFill>
                  <a:srgbClr val="FF9900"/>
                </a:solidFill>
              </a:rPr>
              <a:t>4. </a:t>
            </a:r>
            <a:r>
              <a:rPr lang="en-US" sz="1600" u="sng" dirty="0" err="1" smtClean="0">
                <a:solidFill>
                  <a:srgbClr val="FF9900"/>
                </a:solidFill>
              </a:rPr>
              <a:t>Attuazione</a:t>
            </a:r>
            <a:r>
              <a:rPr lang="en-US" b="1" dirty="0">
                <a:solidFill>
                  <a:srgbClr val="FF9900"/>
                </a:solidFill>
              </a:rPr>
              <a:t/>
            </a:r>
            <a:br>
              <a:rPr lang="en-US" b="1" dirty="0">
                <a:solidFill>
                  <a:srgbClr val="FF9900"/>
                </a:solidFill>
              </a:rPr>
            </a:br>
            <a:r>
              <a:rPr lang="en-US" b="1" dirty="0" err="1" smtClean="0">
                <a:solidFill>
                  <a:srgbClr val="FF9900"/>
                </a:solidFill>
                <a:sym typeface="Wingdings" panose="05000000000000000000" pitchFamily="2" charset="2"/>
              </a:rPr>
              <a:t>Procedere</a:t>
            </a:r>
            <a:r>
              <a:rPr lang="en-US" b="1" dirty="0" smtClean="0">
                <a:solidFill>
                  <a:srgbClr val="FF9900"/>
                </a:solidFill>
                <a:sym typeface="Wingdings" panose="05000000000000000000" pitchFamily="2" charset="2"/>
              </a:rPr>
              <a:t> per </a:t>
            </a:r>
            <a:r>
              <a:rPr lang="en-US" b="1" dirty="0" err="1" smtClean="0">
                <a:solidFill>
                  <a:srgbClr val="FF9900"/>
                </a:solidFill>
                <a:sym typeface="Wingdings" panose="05000000000000000000" pitchFamily="2" charset="2"/>
              </a:rPr>
              <a:t>priorità</a:t>
            </a:r>
            <a:r>
              <a:rPr lang="en-US" b="1" dirty="0" smtClean="0">
                <a:solidFill>
                  <a:srgbClr val="FF9900"/>
                </a:solidFill>
                <a:sym typeface="Wingdings" panose="05000000000000000000" pitchFamily="2" charset="2"/>
              </a:rPr>
              <a:t> con </a:t>
            </a:r>
            <a:r>
              <a:rPr lang="en-US" b="1" dirty="0" err="1" smtClean="0">
                <a:solidFill>
                  <a:srgbClr val="FF9900"/>
                </a:solidFill>
                <a:sym typeface="Wingdings" panose="05000000000000000000" pitchFamily="2" charset="2"/>
              </a:rPr>
              <a:t>il</a:t>
            </a:r>
            <a:r>
              <a:rPr lang="en-US" b="1" dirty="0" smtClean="0">
                <a:solidFill>
                  <a:srgbClr val="FF9900"/>
                </a:solidFill>
                <a:sym typeface="Wingdings" panose="05000000000000000000" pitchFamily="2" charset="2"/>
              </a:rPr>
              <a:t> piano </a:t>
            </a:r>
            <a:r>
              <a:rPr lang="en-US" b="1" dirty="0" err="1" smtClean="0">
                <a:solidFill>
                  <a:srgbClr val="FF9900"/>
                </a:solidFill>
                <a:sym typeface="Wingdings" panose="05000000000000000000" pitchFamily="2" charset="2"/>
              </a:rPr>
              <a:t>facendo</a:t>
            </a:r>
            <a:r>
              <a:rPr lang="en-US" b="1" dirty="0" smtClean="0">
                <a:solidFill>
                  <a:srgbClr val="FF99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9900"/>
                </a:solidFill>
                <a:sym typeface="Wingdings" panose="05000000000000000000" pitchFamily="2" charset="2"/>
              </a:rPr>
              <a:t>attenzione</a:t>
            </a:r>
            <a:r>
              <a:rPr lang="en-US" b="1" dirty="0" smtClean="0">
                <a:solidFill>
                  <a:srgbClr val="FF9900"/>
                </a:solidFill>
                <a:sym typeface="Wingdings" panose="05000000000000000000" pitchFamily="2" charset="2"/>
              </a:rPr>
              <a:t> a </a:t>
            </a:r>
            <a:r>
              <a:rPr lang="en-US" b="1" dirty="0" err="1" smtClean="0">
                <a:solidFill>
                  <a:srgbClr val="FF9900"/>
                </a:solidFill>
                <a:sym typeface="Wingdings" panose="05000000000000000000" pitchFamily="2" charset="2"/>
              </a:rPr>
              <a:t>comunicare</a:t>
            </a:r>
            <a:r>
              <a:rPr lang="en-US" b="1" dirty="0" smtClean="0">
                <a:solidFill>
                  <a:srgbClr val="FF9900"/>
                </a:solidFill>
                <a:sym typeface="Wingdings" panose="05000000000000000000" pitchFamily="2" charset="2"/>
              </a:rPr>
              <a:t> in </a:t>
            </a:r>
            <a:r>
              <a:rPr lang="en-US" b="1" dirty="0" err="1" smtClean="0">
                <a:solidFill>
                  <a:srgbClr val="FF9900"/>
                </a:solidFill>
                <a:sym typeface="Wingdings" panose="05000000000000000000" pitchFamily="2" charset="2"/>
              </a:rPr>
              <a:t>maniera</a:t>
            </a:r>
            <a:r>
              <a:rPr lang="en-US" b="1" dirty="0" smtClean="0">
                <a:solidFill>
                  <a:srgbClr val="FF99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9900"/>
                </a:solidFill>
                <a:sym typeface="Wingdings" panose="05000000000000000000" pitchFamily="2" charset="2"/>
              </a:rPr>
              <a:t>trasparente</a:t>
            </a:r>
            <a:r>
              <a:rPr lang="en-US" b="1" dirty="0" smtClean="0">
                <a:solidFill>
                  <a:srgbClr val="FF9900"/>
                </a:solidFill>
                <a:sym typeface="Wingdings" panose="05000000000000000000" pitchFamily="2" charset="2"/>
              </a:rPr>
              <a:t> e </a:t>
            </a:r>
            <a:r>
              <a:rPr lang="en-US" b="1" dirty="0" err="1" smtClean="0">
                <a:solidFill>
                  <a:srgbClr val="FF9900"/>
                </a:solidFill>
                <a:sym typeface="Wingdings" panose="05000000000000000000" pitchFamily="2" charset="2"/>
              </a:rPr>
              <a:t>tempestiva</a:t>
            </a:r>
            <a:r>
              <a:rPr lang="en-US" b="1" dirty="0" smtClean="0">
                <a:solidFill>
                  <a:srgbClr val="FF9900"/>
                </a:solidFill>
                <a:sym typeface="Wingdings" panose="05000000000000000000" pitchFamily="2" charset="2"/>
              </a:rPr>
              <a:t>.</a:t>
            </a:r>
            <a:endParaRPr lang="en-US" b="1" dirty="0" smtClean="0">
              <a:solidFill>
                <a:srgbClr val="FF9900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539552" y="1772816"/>
            <a:ext cx="3024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u="sng" dirty="0" smtClean="0">
                <a:solidFill>
                  <a:srgbClr val="008000"/>
                </a:solidFill>
              </a:rPr>
              <a:t>5. </a:t>
            </a:r>
            <a:r>
              <a:rPr lang="en-US" sz="1600" u="sng" dirty="0" err="1" smtClean="0">
                <a:solidFill>
                  <a:srgbClr val="008000"/>
                </a:solidFill>
              </a:rPr>
              <a:t>Verifica</a:t>
            </a:r>
            <a:r>
              <a:rPr lang="en-US" b="1" dirty="0">
                <a:solidFill>
                  <a:srgbClr val="008000"/>
                </a:solidFill>
              </a:rPr>
              <a:t/>
            </a:r>
            <a:br>
              <a:rPr lang="en-US" b="1" dirty="0">
                <a:solidFill>
                  <a:srgbClr val="008000"/>
                </a:solidFill>
              </a:rPr>
            </a:br>
            <a:r>
              <a:rPr lang="en-US" b="1" dirty="0" err="1" smtClean="0">
                <a:solidFill>
                  <a:srgbClr val="008000"/>
                </a:solidFill>
                <a:sym typeface="Wingdings" panose="05000000000000000000" pitchFamily="2" charset="2"/>
              </a:rPr>
              <a:t>Esaminare</a:t>
            </a:r>
            <a:r>
              <a:rPr lang="en-US" b="1" dirty="0" smtClean="0">
                <a:solidFill>
                  <a:srgbClr val="008000"/>
                </a:solidFill>
                <a:sym typeface="Wingdings" panose="05000000000000000000" pitchFamily="2" charset="2"/>
              </a:rPr>
              <a:t> in </a:t>
            </a:r>
            <a:r>
              <a:rPr lang="en-US" b="1" dirty="0" err="1" smtClean="0">
                <a:solidFill>
                  <a:srgbClr val="008000"/>
                </a:solidFill>
                <a:sym typeface="Wingdings" panose="05000000000000000000" pitchFamily="2" charset="2"/>
              </a:rPr>
              <a:t>maniera</a:t>
            </a:r>
            <a:r>
              <a:rPr lang="en-US" b="1" dirty="0" smtClean="0">
                <a:solidFill>
                  <a:srgbClr val="008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8000"/>
                </a:solidFill>
                <a:sym typeface="Wingdings" panose="05000000000000000000" pitchFamily="2" charset="2"/>
              </a:rPr>
              <a:t>critica</a:t>
            </a:r>
            <a:r>
              <a:rPr lang="en-US" b="1" dirty="0" smtClean="0">
                <a:solidFill>
                  <a:srgbClr val="008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8000"/>
                </a:solidFill>
                <a:sym typeface="Wingdings" panose="05000000000000000000" pitchFamily="2" charset="2"/>
              </a:rPr>
              <a:t>quanto</a:t>
            </a:r>
            <a:r>
              <a:rPr lang="en-US" b="1" dirty="0" smtClean="0">
                <a:solidFill>
                  <a:srgbClr val="008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8000"/>
                </a:solidFill>
                <a:sym typeface="Wingdings" panose="05000000000000000000" pitchFamily="2" charset="2"/>
              </a:rPr>
              <a:t>fatto</a:t>
            </a:r>
            <a:r>
              <a:rPr lang="en-US" b="1" dirty="0" smtClean="0">
                <a:solidFill>
                  <a:srgbClr val="008000"/>
                </a:solidFill>
                <a:sym typeface="Wingdings" panose="05000000000000000000" pitchFamily="2" charset="2"/>
              </a:rPr>
              <a:t> e </a:t>
            </a:r>
            <a:r>
              <a:rPr lang="en-US" b="1" dirty="0" err="1" smtClean="0">
                <a:solidFill>
                  <a:srgbClr val="008000"/>
                </a:solidFill>
                <a:sym typeface="Wingdings" panose="05000000000000000000" pitchFamily="2" charset="2"/>
              </a:rPr>
              <a:t>verificare</a:t>
            </a:r>
            <a:r>
              <a:rPr lang="en-US" b="1" dirty="0" smtClean="0">
                <a:solidFill>
                  <a:srgbClr val="008000"/>
                </a:solidFill>
                <a:sym typeface="Wingdings" panose="05000000000000000000" pitchFamily="2" charset="2"/>
              </a:rPr>
              <a:t> se </a:t>
            </a:r>
            <a:r>
              <a:rPr lang="en-US" b="1" dirty="0" err="1" smtClean="0">
                <a:solidFill>
                  <a:srgbClr val="008000"/>
                </a:solidFill>
                <a:sym typeface="Wingdings" panose="05000000000000000000" pitchFamily="2" charset="2"/>
              </a:rPr>
              <a:t>gli</a:t>
            </a:r>
            <a:r>
              <a:rPr lang="en-US" b="1" dirty="0" smtClean="0">
                <a:solidFill>
                  <a:srgbClr val="008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8000"/>
                </a:solidFill>
                <a:sym typeface="Wingdings" panose="05000000000000000000" pitchFamily="2" charset="2"/>
              </a:rPr>
              <a:t>obiettivi</a:t>
            </a:r>
            <a:r>
              <a:rPr lang="en-US" b="1" dirty="0" smtClean="0">
                <a:solidFill>
                  <a:srgbClr val="008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8000"/>
                </a:solidFill>
                <a:sym typeface="Wingdings" panose="05000000000000000000" pitchFamily="2" charset="2"/>
              </a:rPr>
              <a:t>prefissati</a:t>
            </a:r>
            <a:r>
              <a:rPr lang="en-US" b="1" dirty="0" smtClean="0">
                <a:solidFill>
                  <a:srgbClr val="008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8000"/>
                </a:solidFill>
                <a:sym typeface="Wingdings" panose="05000000000000000000" pitchFamily="2" charset="2"/>
              </a:rPr>
              <a:t>sono</a:t>
            </a:r>
            <a:r>
              <a:rPr lang="en-US" b="1" dirty="0" smtClean="0">
                <a:solidFill>
                  <a:srgbClr val="008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8000"/>
                </a:solidFill>
                <a:sym typeface="Wingdings" panose="05000000000000000000" pitchFamily="2" charset="2"/>
              </a:rPr>
              <a:t>stati</a:t>
            </a:r>
            <a:r>
              <a:rPr lang="en-US" b="1" dirty="0" smtClean="0">
                <a:solidFill>
                  <a:srgbClr val="008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008000"/>
                </a:solidFill>
                <a:sym typeface="Wingdings" panose="05000000000000000000" pitchFamily="2" charset="2"/>
              </a:rPr>
              <a:t>raggiunti</a:t>
            </a:r>
            <a:r>
              <a:rPr lang="en-US" b="1" dirty="0" smtClean="0">
                <a:solidFill>
                  <a:srgbClr val="008000"/>
                </a:solidFill>
                <a:sym typeface="Wingdings" panose="05000000000000000000" pitchFamily="2" charset="2"/>
              </a:rPr>
              <a:t>. </a:t>
            </a:r>
            <a:endParaRPr lang="en-US" b="1" dirty="0" smtClean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3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51520" y="44624"/>
            <a:ext cx="7777163" cy="1143000"/>
          </a:xfrm>
        </p:spPr>
        <p:txBody>
          <a:bodyPr/>
          <a:lstStyle/>
          <a:p>
            <a:pPr eaLnBrk="1" hangingPunct="1"/>
            <a:r>
              <a:rPr lang="it-IT" b="1" dirty="0" smtClean="0"/>
              <a:t>Quo </a:t>
            </a:r>
            <a:r>
              <a:rPr lang="it-IT" b="1" dirty="0" err="1" smtClean="0"/>
              <a:t>Vadis</a:t>
            </a:r>
            <a:endParaRPr lang="it-IT" b="1" dirty="0" smtClean="0"/>
          </a:p>
        </p:txBody>
      </p:sp>
      <p:sp>
        <p:nvSpPr>
          <p:cNvPr id="28" name="Rechteck 27"/>
          <p:cNvSpPr/>
          <p:nvPr/>
        </p:nvSpPr>
        <p:spPr>
          <a:xfrm>
            <a:off x="251520" y="1628800"/>
            <a:ext cx="39604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303713" algn="r"/>
              </a:tabLst>
            </a:pPr>
            <a:r>
              <a:rPr lang="it-IT" b="1" i="1" dirty="0" smtClean="0"/>
              <a:t>È più </a:t>
            </a:r>
            <a:r>
              <a:rPr lang="it-IT" b="1" i="1" dirty="0"/>
              <a:t>facile essere un risultato del passato che una delle cause del futuro</a:t>
            </a:r>
            <a:r>
              <a:rPr lang="it-IT" b="1" i="1" dirty="0" smtClean="0"/>
              <a:t>. </a:t>
            </a:r>
            <a:r>
              <a:rPr lang="it-IT" sz="1200" dirty="0" smtClean="0">
                <a:latin typeface="Arial Narrow" panose="020B0606020202030204" pitchFamily="34" charset="0"/>
              </a:rPr>
              <a:t>Anonimo</a:t>
            </a:r>
            <a:endParaRPr lang="de-CH" dirty="0">
              <a:latin typeface="Arial Narrow" panose="020B0606020202030204" pitchFamily="34" charset="0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251520" y="5805264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8428038" algn="r"/>
                <a:tab pos="8696325" algn="r"/>
              </a:tabLst>
            </a:pPr>
            <a:r>
              <a:rPr lang="it-IT" sz="1800" dirty="0" smtClean="0"/>
              <a:t>Prevedere </a:t>
            </a:r>
            <a:r>
              <a:rPr lang="it-IT" sz="1800" dirty="0"/>
              <a:t>il futuro è come </a:t>
            </a:r>
            <a:r>
              <a:rPr lang="it-IT" sz="1800" dirty="0" smtClean="0"/>
              <a:t>guidare di notte, senza luci, in </a:t>
            </a:r>
            <a:r>
              <a:rPr lang="it-IT" sz="1800" dirty="0"/>
              <a:t>una strada di </a:t>
            </a:r>
            <a:r>
              <a:rPr lang="it-IT" sz="1800" dirty="0" smtClean="0"/>
              <a:t>campagna con </a:t>
            </a:r>
            <a:r>
              <a:rPr lang="it-IT" sz="1800" dirty="0"/>
              <a:t>lo sguardo fisso allo specchietto </a:t>
            </a:r>
            <a:r>
              <a:rPr lang="it-IT" sz="1800" dirty="0" smtClean="0"/>
              <a:t>retrovisore. </a:t>
            </a:r>
            <a:r>
              <a:rPr lang="it-IT" sz="1200" dirty="0">
                <a:latin typeface="Arial Narrow" panose="020B0606020202030204" pitchFamily="34" charset="0"/>
              </a:rPr>
              <a:t>P</a:t>
            </a:r>
            <a:r>
              <a:rPr lang="it-IT" sz="1200" dirty="0" smtClean="0">
                <a:latin typeface="Arial Narrow" panose="020B0606020202030204" pitchFamily="34" charset="0"/>
              </a:rPr>
              <a:t>eter F. </a:t>
            </a:r>
            <a:r>
              <a:rPr lang="it-IT" sz="1200" dirty="0" err="1" smtClean="0">
                <a:latin typeface="Arial Narrow" panose="020B0606020202030204" pitchFamily="34" charset="0"/>
              </a:rPr>
              <a:t>Drucker</a:t>
            </a:r>
            <a:endParaRPr lang="it-IT" sz="1200" dirty="0">
              <a:latin typeface="Arial Narrow" panose="020B0606020202030204" pitchFamily="34" charset="0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4932040" y="1628800"/>
            <a:ext cx="39604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i="1" dirty="0" smtClean="0"/>
              <a:t>Studia </a:t>
            </a:r>
            <a:r>
              <a:rPr lang="it-IT" b="1" i="1" dirty="0"/>
              <a:t>il passato se desideri definire il futuro</a:t>
            </a:r>
            <a:r>
              <a:rPr lang="it-IT" b="1" i="1" dirty="0" smtClean="0"/>
              <a:t>. </a:t>
            </a:r>
            <a:r>
              <a:rPr lang="it-IT" sz="1200" dirty="0" smtClean="0">
                <a:latin typeface="Arial Narrow" panose="020B0606020202030204" pitchFamily="34" charset="0"/>
              </a:rPr>
              <a:t>Confucio</a:t>
            </a:r>
            <a:endParaRPr lang="it-IT" sz="1200" dirty="0">
              <a:latin typeface="Arial Narrow" panose="020B0606020202030204" pitchFamily="34" charset="0"/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251520" y="2492896"/>
            <a:ext cx="20162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767138" algn="r"/>
              </a:tabLst>
            </a:pPr>
            <a:r>
              <a:rPr lang="it-IT" b="1" i="1" dirty="0"/>
              <a:t>L’avvenire è la porta, il passato ne è la chiave</a:t>
            </a:r>
            <a:r>
              <a:rPr lang="it-IT" b="1" i="1" dirty="0" smtClean="0"/>
              <a:t>. </a:t>
            </a:r>
            <a:r>
              <a:rPr lang="it-IT" b="1" i="1" dirty="0"/>
              <a:t> </a:t>
            </a:r>
            <a:r>
              <a:rPr lang="it-IT" sz="1200" dirty="0" smtClean="0">
                <a:latin typeface="Arial Narrow" panose="020B0606020202030204" pitchFamily="34" charset="0"/>
              </a:rPr>
              <a:t>Victor Hugo</a:t>
            </a:r>
            <a:endParaRPr lang="de-CH" sz="1200" dirty="0">
              <a:latin typeface="Arial Narrow" panose="020B0606020202030204" pitchFamily="34" charset="0"/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6732240" y="2492895"/>
            <a:ext cx="21602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i="1" dirty="0"/>
              <a:t>Il miglior modo per predire il futuro è inventarlo</a:t>
            </a:r>
            <a:r>
              <a:rPr lang="it-IT" b="1" i="1" dirty="0" smtClean="0"/>
              <a:t>. </a:t>
            </a:r>
            <a:r>
              <a:rPr lang="it-IT" sz="1200" dirty="0" smtClean="0">
                <a:latin typeface="Arial Narrow" panose="020B0606020202030204" pitchFamily="34" charset="0"/>
              </a:rPr>
              <a:t>Alan </a:t>
            </a:r>
            <a:r>
              <a:rPr lang="it-IT" sz="1200" dirty="0" err="1" smtClean="0">
                <a:latin typeface="Arial Narrow" panose="020B0606020202030204" pitchFamily="34" charset="0"/>
              </a:rPr>
              <a:t>Kay</a:t>
            </a:r>
            <a:endParaRPr lang="de-CH" sz="1200" dirty="0">
              <a:latin typeface="Arial Narrow" panose="020B060602020203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411760" y="2276872"/>
            <a:ext cx="4373218" cy="3091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740" y="3356992"/>
            <a:ext cx="1728192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840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51520" y="44624"/>
            <a:ext cx="7777163" cy="1143000"/>
          </a:xfrm>
        </p:spPr>
        <p:txBody>
          <a:bodyPr/>
          <a:lstStyle/>
          <a:p>
            <a:pPr eaLnBrk="1" hangingPunct="1"/>
            <a:r>
              <a:rPr lang="it-IT" b="1" dirty="0" smtClean="0"/>
              <a:t>Campi d’azione</a:t>
            </a:r>
          </a:p>
        </p:txBody>
      </p:sp>
      <p:sp>
        <p:nvSpPr>
          <p:cNvPr id="14" name="Textfeld 13">
            <a:hlinkClick r:id="" action="ppaction://noaction"/>
          </p:cNvPr>
          <p:cNvSpPr txBox="1"/>
          <p:nvPr/>
        </p:nvSpPr>
        <p:spPr>
          <a:xfrm>
            <a:off x="6228184" y="3861048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de-CH" sz="1800" b="1" dirty="0" err="1" smtClean="0">
                <a:hlinkClick r:id="" action="ppaction://customshow?id=2&amp;return=true"/>
              </a:rPr>
              <a:t>Reclutare</a:t>
            </a:r>
            <a:r>
              <a:rPr lang="de-CH" sz="1800" b="1" dirty="0" smtClean="0">
                <a:hlinkClick r:id="" action="ppaction://customshow?id=2&amp;return=true"/>
              </a:rPr>
              <a:t> e </a:t>
            </a:r>
            <a:r>
              <a:rPr lang="de-CH" sz="1800" b="1" dirty="0" err="1" smtClean="0">
                <a:hlinkClick r:id="" action="ppaction://customshow?id=2&amp;return=true"/>
              </a:rPr>
              <a:t>fidelizzare</a:t>
            </a:r>
            <a:endParaRPr lang="de-CH" sz="1800" b="1" dirty="0"/>
          </a:p>
        </p:txBody>
      </p:sp>
      <p:grpSp>
        <p:nvGrpSpPr>
          <p:cNvPr id="17" name="Gruppieren 16"/>
          <p:cNvGrpSpPr/>
          <p:nvPr/>
        </p:nvGrpSpPr>
        <p:grpSpPr>
          <a:xfrm>
            <a:off x="3851920" y="2996952"/>
            <a:ext cx="936104" cy="864096"/>
            <a:chOff x="-2376772" y="2924944"/>
            <a:chExt cx="3240360" cy="2880320"/>
          </a:xfrm>
        </p:grpSpPr>
        <p:pic>
          <p:nvPicPr>
            <p:cNvPr id="18" name="Picture 2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86592" y="2924944"/>
              <a:ext cx="1260000" cy="12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ichtungspfeil 18"/>
            <p:cNvSpPr/>
            <p:nvPr/>
          </p:nvSpPr>
          <p:spPr bwMode="auto">
            <a:xfrm rot="16200000">
              <a:off x="-1692696" y="3429000"/>
              <a:ext cx="1872208" cy="2880320"/>
            </a:xfrm>
            <a:prstGeom prst="homePlate">
              <a:avLst>
                <a:gd name="adj" fmla="val 4475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Eingekerbter Richtungspfeil 19"/>
            <p:cNvSpPr/>
            <p:nvPr/>
          </p:nvSpPr>
          <p:spPr bwMode="auto">
            <a:xfrm rot="16200000">
              <a:off x="-1296652" y="2733428"/>
              <a:ext cx="1080120" cy="3240360"/>
            </a:xfrm>
            <a:prstGeom prst="chevron">
              <a:avLst>
                <a:gd name="adj" fmla="val 879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1" name="Textfeld 20"/>
          <p:cNvSpPr txBox="1"/>
          <p:nvPr/>
        </p:nvSpPr>
        <p:spPr>
          <a:xfrm>
            <a:off x="3851920" y="342900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CH" sz="2000" b="1" dirty="0" err="1" smtClean="0">
                <a:solidFill>
                  <a:schemeClr val="accent2">
                    <a:lumMod val="75000"/>
                  </a:schemeClr>
                </a:solidFill>
              </a:rPr>
              <a:t>cCGT</a:t>
            </a:r>
            <a:endParaRPr lang="it-CH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364088" y="1628800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de-CH" sz="1800" b="1" dirty="0" err="1" smtClean="0">
                <a:hlinkClick r:id="" action="ppaction://customshow?id=1&amp;return=true"/>
              </a:rPr>
              <a:t>Ottimizzare</a:t>
            </a:r>
            <a:r>
              <a:rPr lang="de-CH" sz="1800" b="1" dirty="0" smtClean="0">
                <a:hlinkClick r:id="" action="ppaction://customshow?id=1&amp;return=true"/>
              </a:rPr>
              <a:t> </a:t>
            </a:r>
            <a:r>
              <a:rPr lang="de-CH" sz="1800" b="1" dirty="0" err="1" smtClean="0">
                <a:hlinkClick r:id="" action="ppaction://customshow?id=1&amp;return=true"/>
              </a:rPr>
              <a:t>l’attività</a:t>
            </a:r>
            <a:r>
              <a:rPr lang="de-CH" sz="1800" b="1" dirty="0" smtClean="0">
                <a:hlinkClick r:id="" action="ppaction://customshow?id=1&amp;return=true"/>
              </a:rPr>
              <a:t> </a:t>
            </a:r>
            <a:r>
              <a:rPr lang="de-CH" sz="1800" b="1" dirty="0" err="1" smtClean="0">
                <a:hlinkClick r:id="" action="ppaction://customshow?id=1&amp;return=true"/>
              </a:rPr>
              <a:t>dei</a:t>
            </a:r>
            <a:r>
              <a:rPr lang="de-CH" sz="1800" b="1" dirty="0" smtClean="0">
                <a:hlinkClick r:id="" action="ppaction://customshow?id=1&amp;return=true"/>
              </a:rPr>
              <a:t> </a:t>
            </a:r>
            <a:r>
              <a:rPr lang="de-CH" sz="1800" b="1" dirty="0" err="1" smtClean="0">
                <a:hlinkClick r:id="" action="ppaction://customshow?id=1&amp;return=true"/>
              </a:rPr>
              <a:t>corsi</a:t>
            </a:r>
            <a:endParaRPr lang="de-CH" sz="1800" b="1" dirty="0"/>
          </a:p>
        </p:txBody>
      </p:sp>
      <p:sp>
        <p:nvSpPr>
          <p:cNvPr id="23" name="Textfeld 22"/>
          <p:cNvSpPr txBox="1"/>
          <p:nvPr/>
        </p:nvSpPr>
        <p:spPr>
          <a:xfrm>
            <a:off x="5652120" y="5013176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de-CH" sz="1800" b="1" dirty="0" err="1" smtClean="0">
                <a:hlinkClick r:id="" action="ppaction://customshow?id=0&amp;return=true"/>
              </a:rPr>
              <a:t>Obiettivi</a:t>
            </a:r>
            <a:r>
              <a:rPr lang="de-CH" sz="1800" b="1" dirty="0" smtClean="0">
                <a:hlinkClick r:id="" action="ppaction://customshow?id=0&amp;return=true"/>
              </a:rPr>
              <a:t> </a:t>
            </a:r>
            <a:r>
              <a:rPr lang="de-CH" sz="1800" b="1" dirty="0" err="1" smtClean="0">
                <a:hlinkClick r:id="" action="ppaction://customshow?id=0&amp;return=true"/>
              </a:rPr>
              <a:t>prioritari</a:t>
            </a:r>
            <a:r>
              <a:rPr lang="de-CH" sz="1800" b="1" dirty="0" smtClean="0">
                <a:hlinkClick r:id="" action="ppaction://customshow?id=0&amp;return=true"/>
              </a:rPr>
              <a:t> e </a:t>
            </a:r>
            <a:r>
              <a:rPr lang="de-CH" sz="1800" b="1" dirty="0" err="1" smtClean="0">
                <a:hlinkClick r:id="" action="ppaction://customshow?id=0&amp;return=true"/>
              </a:rPr>
              <a:t>intermedi</a:t>
            </a:r>
            <a:endParaRPr lang="de-CH" sz="1800" b="1" dirty="0"/>
          </a:p>
        </p:txBody>
      </p:sp>
      <p:sp>
        <p:nvSpPr>
          <p:cNvPr id="24" name="Textfeld 23"/>
          <p:cNvSpPr txBox="1"/>
          <p:nvPr/>
        </p:nvSpPr>
        <p:spPr>
          <a:xfrm>
            <a:off x="827584" y="328498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de-CH" sz="1800" b="1" dirty="0" err="1" smtClean="0">
                <a:hlinkClick r:id="" action="ppaction://customshow?id=3&amp;return=true"/>
              </a:rPr>
              <a:t>Garantire</a:t>
            </a:r>
            <a:r>
              <a:rPr lang="de-CH" sz="1800" b="1" dirty="0" smtClean="0">
                <a:hlinkClick r:id="" action="ppaction://customshow?id=3&amp;return=true"/>
              </a:rPr>
              <a:t> </a:t>
            </a:r>
            <a:r>
              <a:rPr lang="de-CH" sz="1800" b="1" dirty="0" err="1" smtClean="0">
                <a:hlinkClick r:id="" action="ppaction://customshow?id=3&amp;return=true"/>
              </a:rPr>
              <a:t>il</a:t>
            </a:r>
            <a:r>
              <a:rPr lang="de-CH" sz="1800" b="1" dirty="0" smtClean="0">
                <a:hlinkClick r:id="" action="ppaction://customshow?id=3&amp;return=true"/>
              </a:rPr>
              <a:t> </a:t>
            </a:r>
            <a:r>
              <a:rPr lang="de-CH" sz="1800" b="1" dirty="0" err="1" smtClean="0">
                <a:hlinkClick r:id="" action="ppaction://customshow?id=3&amp;return=true"/>
              </a:rPr>
              <a:t>futuro</a:t>
            </a:r>
            <a:endParaRPr lang="de-CH" sz="1800" b="1" dirty="0"/>
          </a:p>
        </p:txBody>
      </p:sp>
      <p:cxnSp>
        <p:nvCxnSpPr>
          <p:cNvPr id="7" name="Gerade Verbindung mit Pfeil 6"/>
          <p:cNvCxnSpPr/>
          <p:nvPr/>
        </p:nvCxnSpPr>
        <p:spPr bwMode="auto">
          <a:xfrm flipH="1">
            <a:off x="2339752" y="3645024"/>
            <a:ext cx="1368152" cy="7200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4932040" y="3717032"/>
            <a:ext cx="1224136" cy="21602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 flipV="1">
            <a:off x="4716016" y="2276872"/>
            <a:ext cx="720080" cy="111699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mit Pfeil 26"/>
          <p:cNvCxnSpPr/>
          <p:nvPr/>
        </p:nvCxnSpPr>
        <p:spPr bwMode="auto">
          <a:xfrm>
            <a:off x="4644008" y="4005064"/>
            <a:ext cx="1008112" cy="10081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Rechteck 28"/>
          <p:cNvSpPr/>
          <p:nvPr/>
        </p:nvSpPr>
        <p:spPr>
          <a:xfrm>
            <a:off x="107504" y="5877272"/>
            <a:ext cx="892899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800" dirty="0"/>
              <a:t>Chi dice che una cosa è impossibile, non dovrebbe disturbare chi la sta </a:t>
            </a:r>
            <a:r>
              <a:rPr lang="it-IT" sz="1800" dirty="0" smtClean="0"/>
              <a:t>facendo.</a:t>
            </a:r>
          </a:p>
          <a:p>
            <a:r>
              <a:rPr lang="it-IT" sz="1200" dirty="0" smtClean="0">
                <a:latin typeface="Arial Narrow" panose="020B0606020202030204" pitchFamily="34" charset="0"/>
              </a:rPr>
              <a:t>Albert Einstein</a:t>
            </a:r>
            <a:endParaRPr lang="it-IT" sz="1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59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23850"/>
            <a:ext cx="7620000" cy="571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CH" dirty="0" smtClean="0"/>
          </a:p>
        </p:txBody>
      </p:sp>
      <p:sp>
        <p:nvSpPr>
          <p:cNvPr id="32770" name="Rectangle 6"/>
          <p:cNvSpPr>
            <a:spLocks noChangeArrowheads="1"/>
          </p:cNvSpPr>
          <p:nvPr/>
        </p:nvSpPr>
        <p:spPr bwMode="auto">
          <a:xfrm>
            <a:off x="1763713" y="1828800"/>
            <a:ext cx="609441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tabLst>
                <a:tab pos="7900988" algn="r"/>
              </a:tabLst>
            </a:pPr>
            <a:r>
              <a:rPr lang="en-GB" sz="8000" i="1">
                <a:latin typeface="Arial" charset="0"/>
              </a:rPr>
              <a:t>Grazie Mille</a:t>
            </a:r>
          </a:p>
          <a:p>
            <a:pPr algn="ctr">
              <a:spcBef>
                <a:spcPct val="20000"/>
              </a:spcBef>
              <a:tabLst>
                <a:tab pos="7900988" algn="r"/>
              </a:tabLst>
            </a:pPr>
            <a:r>
              <a:rPr lang="en-GB" sz="8000" i="1">
                <a:latin typeface="Arial" charset="0"/>
              </a:rPr>
              <a:t>Domande ?</a:t>
            </a:r>
          </a:p>
          <a:p>
            <a:pPr algn="ctr">
              <a:spcBef>
                <a:spcPct val="20000"/>
              </a:spcBef>
              <a:tabLst>
                <a:tab pos="7900988" algn="r"/>
              </a:tabLst>
            </a:pPr>
            <a:endParaRPr lang="en-GB" sz="4400" i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92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44624"/>
            <a:ext cx="7620000" cy="114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CH" kern="1200" dirty="0" smtClean="0"/>
              <a:t>Il clima</a:t>
            </a:r>
            <a:endParaRPr lang="it-CH" kern="1200" dirty="0"/>
          </a:p>
        </p:txBody>
      </p:sp>
      <p:sp>
        <p:nvSpPr>
          <p:cNvPr id="42" name="Richtungspfeil 41"/>
          <p:cNvSpPr/>
          <p:nvPr/>
        </p:nvSpPr>
        <p:spPr bwMode="auto">
          <a:xfrm rot="16200000">
            <a:off x="1043608" y="2996952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CC0000"/>
          </a:solidFill>
          <a:ln>
            <a:noFill/>
          </a:ln>
          <a:effectLst/>
          <a:extLst/>
        </p:spPr>
        <p:txBody>
          <a:bodyPr vert="vert" wrap="square" lIns="72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40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sym typeface="Wingdings 2"/>
              </a:rPr>
              <a:t></a:t>
            </a:r>
            <a:endParaRPr kumimoji="0" lang="de-CH" sz="40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131840" y="1484784"/>
            <a:ext cx="28803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b="1" dirty="0" err="1" smtClean="0"/>
              <a:t>Instaurare</a:t>
            </a:r>
            <a:r>
              <a:rPr lang="en-US" sz="1800" b="1" dirty="0" smtClean="0"/>
              <a:t> un </a:t>
            </a:r>
            <a:r>
              <a:rPr lang="en-US" sz="1800" b="1" dirty="0" err="1" smtClean="0"/>
              <a:t>clima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favorevole</a:t>
            </a:r>
            <a:endParaRPr lang="en-US" sz="1800" b="1" dirty="0" smtClean="0"/>
          </a:p>
          <a:p>
            <a:pPr algn="ctr"/>
            <a:r>
              <a:rPr lang="en-US" sz="1200" b="1" dirty="0" smtClean="0"/>
              <a:t>(</a:t>
            </a:r>
            <a:r>
              <a:rPr lang="en-US" sz="1200" b="1" dirty="0" err="1" smtClean="0"/>
              <a:t>si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lavora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più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rapidamente</a:t>
            </a:r>
            <a:r>
              <a:rPr lang="en-US" sz="1200" b="1" dirty="0" smtClean="0"/>
              <a:t> e </a:t>
            </a:r>
            <a:r>
              <a:rPr lang="en-US" sz="1200" b="1" dirty="0" err="1" smtClean="0"/>
              <a:t>meglio</a:t>
            </a:r>
            <a:r>
              <a:rPr lang="en-US" sz="1200" b="1" dirty="0" smtClean="0"/>
              <a:t>, </a:t>
            </a:r>
            <a:r>
              <a:rPr lang="en-US" sz="1200" b="1" dirty="0" err="1" smtClean="0"/>
              <a:t>quando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si</a:t>
            </a:r>
            <a:r>
              <a:rPr lang="en-US" sz="1200" b="1" dirty="0" smtClean="0"/>
              <a:t> è a </a:t>
            </a:r>
            <a:r>
              <a:rPr lang="en-US" sz="1200" b="1" dirty="0" err="1" smtClean="0"/>
              <a:t>proprio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agio</a:t>
            </a:r>
            <a:r>
              <a:rPr lang="en-US" sz="1200" b="1" dirty="0"/>
              <a:t>)</a:t>
            </a:r>
            <a:endParaRPr lang="en-US" sz="1200" dirty="0"/>
          </a:p>
        </p:txBody>
      </p:sp>
      <p:sp>
        <p:nvSpPr>
          <p:cNvPr id="15" name="Rechteck 14"/>
          <p:cNvSpPr/>
          <p:nvPr/>
        </p:nvSpPr>
        <p:spPr>
          <a:xfrm>
            <a:off x="251520" y="3645024"/>
            <a:ext cx="36724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Sollecitare</a:t>
            </a:r>
            <a:r>
              <a:rPr lang="en-US" b="1" dirty="0" smtClean="0"/>
              <a:t> </a:t>
            </a:r>
            <a:r>
              <a:rPr lang="en-US" b="1" dirty="0" err="1" smtClean="0"/>
              <a:t>entusiasmo</a:t>
            </a:r>
            <a:r>
              <a:rPr lang="en-US" b="1" dirty="0" smtClean="0"/>
              <a:t> e </a:t>
            </a:r>
            <a:r>
              <a:rPr lang="en-US" b="1" dirty="0" err="1" smtClean="0"/>
              <a:t>piacere</a:t>
            </a:r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 err="1" smtClean="0"/>
              <a:t>inserire</a:t>
            </a:r>
            <a:r>
              <a:rPr lang="en-US" b="1" dirty="0" smtClean="0"/>
              <a:t> </a:t>
            </a:r>
            <a:r>
              <a:rPr lang="en-US" b="1" dirty="0" err="1" smtClean="0"/>
              <a:t>dei</a:t>
            </a:r>
            <a:r>
              <a:rPr lang="en-US" b="1" dirty="0" smtClean="0"/>
              <a:t> </a:t>
            </a:r>
            <a:r>
              <a:rPr lang="en-US" b="1" dirty="0" err="1" smtClean="0"/>
              <a:t>momenti</a:t>
            </a:r>
            <a:r>
              <a:rPr lang="en-US" b="1" dirty="0" smtClean="0"/>
              <a:t> </a:t>
            </a:r>
            <a:r>
              <a:rPr lang="en-US" b="1" dirty="0" err="1" smtClean="0"/>
              <a:t>divertenti</a:t>
            </a:r>
            <a:r>
              <a:rPr lang="en-US" b="1" dirty="0" smtClean="0"/>
              <a:t>,</a:t>
            </a:r>
          </a:p>
          <a:p>
            <a:r>
              <a:rPr lang="en-US" b="1" dirty="0" smtClean="0"/>
              <a:t>di </a:t>
            </a:r>
            <a:r>
              <a:rPr lang="en-US" b="1" dirty="0" err="1" smtClean="0"/>
              <a:t>gioco</a:t>
            </a:r>
            <a:r>
              <a:rPr lang="en-US" b="1" dirty="0" smtClean="0"/>
              <a:t> e di </a:t>
            </a:r>
            <a:r>
              <a:rPr lang="en-US" b="1" dirty="0" err="1" smtClean="0"/>
              <a:t>ilarità</a:t>
            </a:r>
            <a:r>
              <a:rPr lang="en-US" b="1" dirty="0" smtClean="0"/>
              <a:t>)</a:t>
            </a:r>
          </a:p>
        </p:txBody>
      </p:sp>
      <p:sp>
        <p:nvSpPr>
          <p:cNvPr id="2" name="Bogen 1"/>
          <p:cNvSpPr/>
          <p:nvPr/>
        </p:nvSpPr>
        <p:spPr bwMode="auto">
          <a:xfrm>
            <a:off x="3059832" y="1268760"/>
            <a:ext cx="2952328" cy="1440160"/>
          </a:xfrm>
          <a:prstGeom prst="arc">
            <a:avLst>
              <a:gd name="adj1" fmla="val 20515376"/>
              <a:gd name="adj2" fmla="val 11922588"/>
            </a:avLst>
          </a:prstGeom>
          <a:noFill/>
          <a:ln w="1905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ichtungspfeil 15"/>
          <p:cNvSpPr/>
          <p:nvPr/>
        </p:nvSpPr>
        <p:spPr bwMode="auto">
          <a:xfrm rot="16200000">
            <a:off x="3059832" y="4581128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CC0000"/>
          </a:solidFill>
          <a:ln>
            <a:noFill/>
          </a:ln>
          <a:effectLst/>
          <a:extLst/>
        </p:spPr>
        <p:txBody>
          <a:bodyPr vert="vert" wrap="square" lIns="72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/>
                <a:cs typeface="Arial"/>
                <a:sym typeface="Wingdings 2"/>
              </a:rPr>
              <a:t>=</a:t>
            </a:r>
            <a:endParaRPr kumimoji="0" lang="de-CH" sz="3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2123728" y="5229200"/>
            <a:ext cx="23762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Valorizzare</a:t>
            </a:r>
            <a:r>
              <a:rPr lang="en-US" b="1" dirty="0" smtClean="0"/>
              <a:t> e </a:t>
            </a:r>
            <a:r>
              <a:rPr lang="en-US" b="1" dirty="0" err="1" smtClean="0"/>
              <a:t>rispettare</a:t>
            </a:r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 err="1" smtClean="0"/>
              <a:t>trattare</a:t>
            </a:r>
            <a:r>
              <a:rPr lang="en-US" b="1" dirty="0" smtClean="0"/>
              <a:t> </a:t>
            </a:r>
            <a:r>
              <a:rPr lang="en-US" b="1" dirty="0" err="1" smtClean="0"/>
              <a:t>tutti</a:t>
            </a:r>
            <a:r>
              <a:rPr lang="en-US" b="1" dirty="0" smtClean="0"/>
              <a:t> </a:t>
            </a:r>
            <a:r>
              <a:rPr lang="en-US" b="1" dirty="0" err="1" smtClean="0"/>
              <a:t>alla</a:t>
            </a:r>
            <a:r>
              <a:rPr lang="en-US" b="1" dirty="0" smtClean="0"/>
              <a:t> </a:t>
            </a:r>
            <a:r>
              <a:rPr lang="en-US" b="1" dirty="0" err="1" smtClean="0"/>
              <a:t>stessa</a:t>
            </a:r>
            <a:r>
              <a:rPr lang="en-US" b="1" dirty="0" smtClean="0"/>
              <a:t> </a:t>
            </a:r>
            <a:r>
              <a:rPr lang="en-US" b="1" dirty="0" err="1" smtClean="0"/>
              <a:t>maniera</a:t>
            </a:r>
            <a:r>
              <a:rPr lang="en-US" b="1" dirty="0" smtClean="0"/>
              <a:t>, </a:t>
            </a:r>
            <a:r>
              <a:rPr lang="en-US" b="1" dirty="0" err="1" smtClean="0"/>
              <a:t>giudicare</a:t>
            </a:r>
            <a:r>
              <a:rPr lang="en-US" b="1" dirty="0" smtClean="0"/>
              <a:t> con </a:t>
            </a:r>
            <a:r>
              <a:rPr lang="en-US" b="1" dirty="0" err="1" smtClean="0"/>
              <a:t>equità</a:t>
            </a:r>
            <a:r>
              <a:rPr lang="en-US" b="1" dirty="0" smtClean="0"/>
              <a:t>)</a:t>
            </a:r>
          </a:p>
        </p:txBody>
      </p:sp>
      <p:sp>
        <p:nvSpPr>
          <p:cNvPr id="21" name="Richtungspfeil 20"/>
          <p:cNvSpPr/>
          <p:nvPr/>
        </p:nvSpPr>
        <p:spPr bwMode="auto">
          <a:xfrm rot="16200000">
            <a:off x="5580112" y="4653136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CC0000"/>
          </a:solidFill>
          <a:ln>
            <a:noFill/>
          </a:ln>
          <a:effectLst/>
          <a:extLst/>
        </p:spPr>
        <p:txBody>
          <a:bodyPr vert="vert" wrap="square" lIns="72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/>
                <a:cs typeface="Arial"/>
                <a:sym typeface="Wingdings"/>
              </a:rPr>
              <a:t></a:t>
            </a:r>
            <a:endParaRPr kumimoji="0" lang="de-CH" sz="3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5292080" y="5301208"/>
            <a:ext cx="34563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Coinvolgere</a:t>
            </a:r>
            <a:r>
              <a:rPr lang="en-US" b="1" dirty="0" smtClean="0"/>
              <a:t> e </a:t>
            </a:r>
            <a:r>
              <a:rPr lang="en-US" b="1" dirty="0" err="1" smtClean="0"/>
              <a:t>favorire</a:t>
            </a:r>
            <a:r>
              <a:rPr lang="en-US" b="1" dirty="0" smtClean="0"/>
              <a:t> </a:t>
            </a:r>
            <a:r>
              <a:rPr lang="en-US" b="1" dirty="0" err="1" smtClean="0"/>
              <a:t>l’appartenenza</a:t>
            </a:r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 err="1" smtClean="0"/>
              <a:t>coinvolgere</a:t>
            </a:r>
            <a:r>
              <a:rPr lang="en-US" b="1" dirty="0" smtClean="0"/>
              <a:t> </a:t>
            </a:r>
            <a:r>
              <a:rPr lang="en-US" b="1" dirty="0" err="1" smtClean="0"/>
              <a:t>tutti</a:t>
            </a:r>
            <a:r>
              <a:rPr lang="en-US" b="1" dirty="0" smtClean="0"/>
              <a:t>, fare </a:t>
            </a:r>
            <a:r>
              <a:rPr lang="en-US" b="1" dirty="0" err="1" smtClean="0"/>
              <a:t>attività</a:t>
            </a:r>
            <a:r>
              <a:rPr lang="en-US" b="1" dirty="0" smtClean="0"/>
              <a:t> di </a:t>
            </a:r>
            <a:r>
              <a:rPr lang="en-US" b="1" dirty="0" err="1" smtClean="0"/>
              <a:t>gruppo</a:t>
            </a:r>
            <a:r>
              <a:rPr lang="en-US" b="1" dirty="0" smtClean="0"/>
              <a:t> –</a:t>
            </a:r>
            <a:r>
              <a:rPr lang="en-US" b="1" dirty="0" err="1" smtClean="0"/>
              <a:t>insieme</a:t>
            </a:r>
            <a:r>
              <a:rPr lang="en-US" b="1" dirty="0" smtClean="0"/>
              <a:t>–)</a:t>
            </a:r>
          </a:p>
        </p:txBody>
      </p:sp>
      <p:sp>
        <p:nvSpPr>
          <p:cNvPr id="23" name="Richtungspfeil 22"/>
          <p:cNvSpPr/>
          <p:nvPr/>
        </p:nvSpPr>
        <p:spPr bwMode="auto">
          <a:xfrm rot="16200000">
            <a:off x="6516216" y="2852936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CC0000"/>
          </a:solidFill>
          <a:ln>
            <a:noFill/>
          </a:ln>
          <a:effectLst/>
          <a:extLst/>
        </p:spPr>
        <p:txBody>
          <a:bodyPr vert="vert" wrap="square" lIns="72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/>
                <a:cs typeface="Arial"/>
                <a:sym typeface="Wingdings"/>
              </a:rPr>
              <a:t></a:t>
            </a:r>
            <a:endParaRPr kumimoji="0" lang="de-CH" sz="3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5680911" y="3501008"/>
            <a:ext cx="34563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Gli</a:t>
            </a:r>
            <a:r>
              <a:rPr lang="en-US" b="1" dirty="0" smtClean="0"/>
              <a:t> </a:t>
            </a:r>
            <a:r>
              <a:rPr lang="en-US" b="1" dirty="0" err="1" smtClean="0"/>
              <a:t>errori</a:t>
            </a:r>
            <a:r>
              <a:rPr lang="en-US" b="1" dirty="0" smtClean="0"/>
              <a:t> come </a:t>
            </a:r>
            <a:r>
              <a:rPr lang="en-US" b="1" dirty="0" err="1" smtClean="0"/>
              <a:t>risorsa</a:t>
            </a:r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 err="1" smtClean="0"/>
              <a:t>spiegare</a:t>
            </a:r>
            <a:r>
              <a:rPr lang="en-US" b="1" dirty="0" smtClean="0"/>
              <a:t> </a:t>
            </a:r>
            <a:r>
              <a:rPr lang="en-US" b="1" dirty="0" err="1" smtClean="0"/>
              <a:t>gli</a:t>
            </a:r>
            <a:r>
              <a:rPr lang="en-US" b="1" dirty="0" smtClean="0"/>
              <a:t> </a:t>
            </a:r>
            <a:r>
              <a:rPr lang="en-US" b="1" dirty="0" err="1" smtClean="0"/>
              <a:t>errori</a:t>
            </a:r>
            <a:r>
              <a:rPr lang="en-US" b="1" dirty="0" smtClean="0"/>
              <a:t> e </a:t>
            </a:r>
            <a:r>
              <a:rPr lang="en-US" b="1" dirty="0" err="1" smtClean="0"/>
              <a:t>aiutare</a:t>
            </a:r>
            <a:r>
              <a:rPr lang="en-US" b="1" dirty="0" smtClean="0"/>
              <a:t> a non </a:t>
            </a:r>
            <a:r>
              <a:rPr lang="en-US" b="1" dirty="0" err="1" smtClean="0"/>
              <a:t>più</a:t>
            </a:r>
            <a:r>
              <a:rPr lang="en-US" b="1" dirty="0" smtClean="0"/>
              <a:t> </a:t>
            </a:r>
            <a:r>
              <a:rPr lang="en-US" b="1" dirty="0" err="1" smtClean="0"/>
              <a:t>farne</a:t>
            </a:r>
            <a:r>
              <a:rPr lang="en-US" b="1" dirty="0" smtClean="0"/>
              <a:t>, </a:t>
            </a:r>
            <a:r>
              <a:rPr lang="en-US" b="1" dirty="0" err="1" smtClean="0"/>
              <a:t>stimolare</a:t>
            </a:r>
            <a:r>
              <a:rPr lang="en-US" b="1" dirty="0" smtClean="0"/>
              <a:t> </a:t>
            </a:r>
            <a:r>
              <a:rPr lang="en-US" b="1" smtClean="0"/>
              <a:t>l’ambizione)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87462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44624"/>
            <a:ext cx="7620000" cy="114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CH" kern="1200" dirty="0" smtClean="0"/>
              <a:t>I </a:t>
            </a:r>
            <a:r>
              <a:rPr lang="it-CH" kern="1200" dirty="0"/>
              <a:t>t</a:t>
            </a:r>
            <a:r>
              <a:rPr lang="it-CH" kern="1200" dirty="0" smtClean="0"/>
              <a:t>raguardi</a:t>
            </a:r>
            <a:endParaRPr lang="it-CH" kern="1200" dirty="0"/>
          </a:p>
        </p:txBody>
      </p:sp>
      <p:sp>
        <p:nvSpPr>
          <p:cNvPr id="42" name="Richtungspfeil 41"/>
          <p:cNvSpPr/>
          <p:nvPr/>
        </p:nvSpPr>
        <p:spPr bwMode="auto">
          <a:xfrm rot="16200000">
            <a:off x="1043608" y="2996952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CC00CC"/>
          </a:solidFill>
          <a:ln>
            <a:noFill/>
          </a:ln>
          <a:effectLst/>
          <a:extLst/>
        </p:spPr>
        <p:txBody>
          <a:bodyPr vert="vert" wrap="square" lIns="72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40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sym typeface="Webdings"/>
              </a:rPr>
              <a:t></a:t>
            </a:r>
            <a:endParaRPr kumimoji="0" lang="de-CH" sz="40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131840" y="1484784"/>
            <a:ext cx="28803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b="1" dirty="0" err="1" smtClean="0"/>
              <a:t>Definire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i</a:t>
            </a:r>
            <a:r>
              <a:rPr lang="en-US" sz="1800" b="1" dirty="0" smtClean="0"/>
              <a:t>  </a:t>
            </a:r>
            <a:r>
              <a:rPr lang="en-US" sz="1800" b="1" dirty="0" err="1" smtClean="0"/>
              <a:t>traguardi</a:t>
            </a:r>
            <a:r>
              <a:rPr lang="en-US" sz="1800" b="1" dirty="0" smtClean="0"/>
              <a:t> </a:t>
            </a:r>
            <a:r>
              <a:rPr lang="en-US" sz="1200" b="1" dirty="0" smtClean="0"/>
              <a:t>(</a:t>
            </a:r>
            <a:r>
              <a:rPr lang="en-US" sz="1200" b="1" dirty="0" err="1" smtClean="0"/>
              <a:t>conoscere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ove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si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vuole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arrivare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permette</a:t>
            </a:r>
            <a:r>
              <a:rPr lang="en-US" sz="1200" b="1" dirty="0" smtClean="0"/>
              <a:t> di </a:t>
            </a:r>
            <a:r>
              <a:rPr lang="en-US" sz="1200" b="1" dirty="0" err="1" smtClean="0"/>
              <a:t>lavorare</a:t>
            </a:r>
            <a:r>
              <a:rPr lang="en-US" sz="1200" b="1" dirty="0" smtClean="0"/>
              <a:t> in </a:t>
            </a:r>
            <a:r>
              <a:rPr lang="en-US" sz="1200" b="1" dirty="0" err="1" smtClean="0"/>
              <a:t>maniera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più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mirata</a:t>
            </a:r>
            <a:r>
              <a:rPr lang="en-US" sz="1200" b="1" dirty="0" smtClean="0"/>
              <a:t>)</a:t>
            </a:r>
            <a:endParaRPr lang="en-US" sz="1200" dirty="0"/>
          </a:p>
        </p:txBody>
      </p:sp>
      <p:sp>
        <p:nvSpPr>
          <p:cNvPr id="15" name="Rechteck 14"/>
          <p:cNvSpPr/>
          <p:nvPr/>
        </p:nvSpPr>
        <p:spPr>
          <a:xfrm>
            <a:off x="251520" y="3645024"/>
            <a:ext cx="30243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Definire</a:t>
            </a:r>
            <a:r>
              <a:rPr lang="en-US" b="1" dirty="0" smtClean="0"/>
              <a:t> e </a:t>
            </a:r>
            <a:r>
              <a:rPr lang="en-US" b="1" dirty="0" err="1" smtClean="0"/>
              <a:t>comunicare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traguardi</a:t>
            </a:r>
            <a:endParaRPr lang="en-US" b="1" dirty="0" smtClean="0"/>
          </a:p>
          <a:p>
            <a:r>
              <a:rPr lang="en-US" b="1" dirty="0" err="1" smtClean="0"/>
              <a:t>sia</a:t>
            </a:r>
            <a:r>
              <a:rPr lang="en-US" b="1" dirty="0" smtClean="0"/>
              <a:t> </a:t>
            </a:r>
            <a:r>
              <a:rPr lang="en-US" b="1" dirty="0" err="1" smtClean="0"/>
              <a:t>quelli</a:t>
            </a:r>
            <a:r>
              <a:rPr lang="en-US" b="1" dirty="0" smtClean="0"/>
              <a:t> a </a:t>
            </a:r>
            <a:r>
              <a:rPr lang="en-US" b="1" dirty="0" err="1" smtClean="0"/>
              <a:t>medio</a:t>
            </a:r>
            <a:r>
              <a:rPr lang="en-US" b="1" dirty="0" smtClean="0"/>
              <a:t> </a:t>
            </a:r>
            <a:r>
              <a:rPr lang="en-US" b="1" dirty="0" err="1" smtClean="0"/>
              <a:t>che</a:t>
            </a:r>
            <a:r>
              <a:rPr lang="en-US" b="1" dirty="0" smtClean="0"/>
              <a:t> a </a:t>
            </a:r>
            <a:r>
              <a:rPr lang="en-US" b="1" dirty="0" err="1" smtClean="0"/>
              <a:t>corto</a:t>
            </a:r>
            <a:r>
              <a:rPr lang="en-US" b="1" dirty="0" smtClean="0"/>
              <a:t> </a:t>
            </a:r>
            <a:r>
              <a:rPr lang="en-US" b="1" dirty="0" err="1" smtClean="0"/>
              <a:t>termine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(</a:t>
            </a:r>
            <a:r>
              <a:rPr lang="en-US" b="1" dirty="0" err="1" smtClean="0"/>
              <a:t>devono</a:t>
            </a:r>
            <a:r>
              <a:rPr lang="en-US" b="1" dirty="0" smtClean="0"/>
              <a:t> </a:t>
            </a:r>
            <a:r>
              <a:rPr lang="en-US" b="1" dirty="0" err="1" smtClean="0"/>
              <a:t>essere</a:t>
            </a:r>
            <a:r>
              <a:rPr lang="en-US" b="1" dirty="0" smtClean="0"/>
              <a:t> SMART)</a:t>
            </a:r>
          </a:p>
        </p:txBody>
      </p:sp>
      <p:sp>
        <p:nvSpPr>
          <p:cNvPr id="2" name="Bogen 1"/>
          <p:cNvSpPr/>
          <p:nvPr/>
        </p:nvSpPr>
        <p:spPr bwMode="auto">
          <a:xfrm>
            <a:off x="3059832" y="1268760"/>
            <a:ext cx="2952328" cy="1440160"/>
          </a:xfrm>
          <a:prstGeom prst="arc">
            <a:avLst>
              <a:gd name="adj1" fmla="val 20515376"/>
              <a:gd name="adj2" fmla="val 11922588"/>
            </a:avLst>
          </a:prstGeom>
          <a:noFill/>
          <a:ln w="19050" cap="flat" cmpd="sng" algn="ctr">
            <a:solidFill>
              <a:srgbClr val="CC00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ichtungspfeil 15"/>
          <p:cNvSpPr/>
          <p:nvPr/>
        </p:nvSpPr>
        <p:spPr bwMode="auto">
          <a:xfrm rot="16200000">
            <a:off x="3059832" y="4581128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CC00CC"/>
          </a:solidFill>
          <a:ln>
            <a:noFill/>
          </a:ln>
          <a:effectLst/>
          <a:extLst/>
        </p:spPr>
        <p:txBody>
          <a:bodyPr vert="vert" wrap="square" lIns="72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/>
                <a:cs typeface="Arial"/>
                <a:sym typeface="Wingdings 2"/>
              </a:rPr>
              <a:t>=</a:t>
            </a:r>
            <a:endParaRPr kumimoji="0" lang="de-CH" sz="3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2123728" y="5229200"/>
            <a:ext cx="23762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Strutturare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contenuti</a:t>
            </a:r>
            <a:r>
              <a:rPr lang="en-US" b="1" dirty="0" smtClean="0"/>
              <a:t> di </a:t>
            </a:r>
            <a:r>
              <a:rPr lang="en-US" b="1" dirty="0" err="1" smtClean="0"/>
              <a:t>conseguenza</a:t>
            </a:r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 err="1" smtClean="0"/>
              <a:t>massimizzare</a:t>
            </a:r>
            <a:r>
              <a:rPr lang="en-US" b="1" dirty="0" smtClean="0"/>
              <a:t> la </a:t>
            </a:r>
            <a:r>
              <a:rPr lang="en-US" b="1" dirty="0" err="1" smtClean="0"/>
              <a:t>resa</a:t>
            </a:r>
            <a:r>
              <a:rPr lang="en-US" b="1" dirty="0" smtClean="0"/>
              <a:t> </a:t>
            </a:r>
            <a:r>
              <a:rPr lang="en-US" b="1" dirty="0" err="1" smtClean="0"/>
              <a:t>della</a:t>
            </a:r>
            <a:r>
              <a:rPr lang="en-US" b="1" dirty="0" smtClean="0"/>
              <a:t> </a:t>
            </a:r>
            <a:r>
              <a:rPr lang="en-US" b="1" dirty="0" err="1" smtClean="0"/>
              <a:t>lezione</a:t>
            </a:r>
            <a:r>
              <a:rPr lang="en-US" b="1" dirty="0" smtClean="0"/>
              <a:t>)</a:t>
            </a:r>
          </a:p>
        </p:txBody>
      </p:sp>
      <p:sp>
        <p:nvSpPr>
          <p:cNvPr id="21" name="Richtungspfeil 20"/>
          <p:cNvSpPr/>
          <p:nvPr/>
        </p:nvSpPr>
        <p:spPr bwMode="auto">
          <a:xfrm rot="16200000">
            <a:off x="5580112" y="4653136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CC00CC"/>
          </a:solidFill>
          <a:ln>
            <a:noFill/>
          </a:ln>
          <a:effectLst/>
          <a:extLst/>
        </p:spPr>
        <p:txBody>
          <a:bodyPr vert="vert" wrap="square" lIns="72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/>
                <a:cs typeface="Arial"/>
                <a:sym typeface="Wingdings"/>
              </a:rPr>
              <a:t></a:t>
            </a:r>
            <a:endParaRPr kumimoji="0" lang="de-CH" sz="3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5292080" y="5301208"/>
            <a:ext cx="34563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Definire</a:t>
            </a:r>
            <a:r>
              <a:rPr lang="en-US" b="1" dirty="0" smtClean="0"/>
              <a:t> </a:t>
            </a:r>
            <a:r>
              <a:rPr lang="en-US" b="1" dirty="0" err="1" smtClean="0"/>
              <a:t>dei</a:t>
            </a:r>
            <a:r>
              <a:rPr lang="en-US" b="1" dirty="0" smtClean="0"/>
              <a:t> </a:t>
            </a:r>
            <a:r>
              <a:rPr lang="en-US" b="1" dirty="0" err="1" smtClean="0"/>
              <a:t>rituali</a:t>
            </a:r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 err="1" smtClean="0"/>
              <a:t>il</a:t>
            </a:r>
            <a:r>
              <a:rPr lang="en-US" b="1" dirty="0" smtClean="0"/>
              <a:t> </a:t>
            </a:r>
            <a:r>
              <a:rPr lang="en-US" b="1" dirty="0" err="1" smtClean="0"/>
              <a:t>doppio</a:t>
            </a:r>
            <a:r>
              <a:rPr lang="en-US" b="1" dirty="0" smtClean="0"/>
              <a:t> </a:t>
            </a:r>
            <a:r>
              <a:rPr lang="en-US" b="1" dirty="0" err="1" smtClean="0"/>
              <a:t>scopo</a:t>
            </a:r>
            <a:r>
              <a:rPr lang="en-US" b="1" dirty="0" smtClean="0"/>
              <a:t> è fare </a:t>
            </a:r>
            <a:r>
              <a:rPr lang="en-US" b="1" dirty="0" err="1" smtClean="0"/>
              <a:t>gruppo</a:t>
            </a:r>
            <a:r>
              <a:rPr lang="en-US" b="1" dirty="0" smtClean="0"/>
              <a:t> e </a:t>
            </a:r>
            <a:r>
              <a:rPr lang="en-US" b="1" dirty="0" err="1" smtClean="0"/>
              <a:t>facilitare</a:t>
            </a:r>
            <a:r>
              <a:rPr lang="en-US" b="1" dirty="0" smtClean="0"/>
              <a:t> </a:t>
            </a:r>
            <a:r>
              <a:rPr lang="en-US" b="1" dirty="0" err="1" smtClean="0"/>
              <a:t>l’apprendimento</a:t>
            </a:r>
            <a:r>
              <a:rPr lang="en-US" b="1" dirty="0" smtClean="0"/>
              <a:t>)</a:t>
            </a:r>
          </a:p>
        </p:txBody>
      </p:sp>
      <p:sp>
        <p:nvSpPr>
          <p:cNvPr id="23" name="Richtungspfeil 22"/>
          <p:cNvSpPr/>
          <p:nvPr/>
        </p:nvSpPr>
        <p:spPr bwMode="auto">
          <a:xfrm rot="16200000">
            <a:off x="6516216" y="2852936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CC00CC"/>
          </a:solidFill>
          <a:ln>
            <a:noFill/>
          </a:ln>
          <a:effectLst/>
          <a:extLst/>
        </p:spPr>
        <p:txBody>
          <a:bodyPr vert="vert" wrap="square" lIns="72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/>
                <a:cs typeface="Arial"/>
                <a:sym typeface="Wingdings"/>
              </a:rPr>
              <a:t></a:t>
            </a:r>
            <a:endParaRPr kumimoji="0" lang="de-CH" sz="3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5680911" y="3501008"/>
            <a:ext cx="34563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Valutare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progressi</a:t>
            </a:r>
            <a:endParaRPr lang="en-US" b="1" dirty="0" smtClean="0"/>
          </a:p>
          <a:p>
            <a:r>
              <a:rPr lang="en-US" b="1" dirty="0" smtClean="0"/>
              <a:t>(fare </a:t>
            </a:r>
            <a:r>
              <a:rPr lang="en-US" b="1" dirty="0" err="1" smtClean="0"/>
              <a:t>il</a:t>
            </a:r>
            <a:r>
              <a:rPr lang="en-US" b="1" dirty="0" smtClean="0"/>
              <a:t> </a:t>
            </a:r>
            <a:r>
              <a:rPr lang="en-US" b="1" dirty="0" err="1" smtClean="0"/>
              <a:t>punto</a:t>
            </a:r>
            <a:r>
              <a:rPr lang="en-US" b="1" dirty="0" smtClean="0"/>
              <a:t> </a:t>
            </a:r>
            <a:r>
              <a:rPr lang="en-US" b="1" dirty="0" err="1" smtClean="0"/>
              <a:t>della</a:t>
            </a:r>
            <a:r>
              <a:rPr lang="en-US" b="1" dirty="0" smtClean="0"/>
              <a:t> </a:t>
            </a:r>
            <a:r>
              <a:rPr lang="en-US" b="1" dirty="0" err="1" smtClean="0"/>
              <a:t>situazione</a:t>
            </a:r>
            <a:r>
              <a:rPr lang="en-US" b="1" dirty="0" smtClean="0"/>
              <a:t> </a:t>
            </a:r>
            <a:r>
              <a:rPr lang="en-US" b="1" dirty="0" err="1" smtClean="0"/>
              <a:t>ed</a:t>
            </a:r>
            <a:r>
              <a:rPr lang="en-US" b="1" dirty="0" smtClean="0"/>
              <a:t> </a:t>
            </a:r>
            <a:r>
              <a:rPr lang="en-US" b="1" dirty="0" err="1" smtClean="0"/>
              <a:t>elaborare</a:t>
            </a:r>
            <a:r>
              <a:rPr lang="en-US" b="1" dirty="0" smtClean="0"/>
              <a:t> come </a:t>
            </a:r>
            <a:r>
              <a:rPr lang="en-US" b="1" dirty="0" err="1" smtClean="0"/>
              <a:t>proseguire</a:t>
            </a:r>
            <a:r>
              <a:rPr lang="en-US" b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7899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44624"/>
            <a:ext cx="7620000" cy="114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CH" kern="1200" dirty="0" smtClean="0"/>
              <a:t>La conduzione</a:t>
            </a:r>
            <a:endParaRPr lang="it-CH" kern="1200" dirty="0"/>
          </a:p>
        </p:txBody>
      </p:sp>
      <p:sp>
        <p:nvSpPr>
          <p:cNvPr id="42" name="Richtungspfeil 41"/>
          <p:cNvSpPr/>
          <p:nvPr/>
        </p:nvSpPr>
        <p:spPr bwMode="auto">
          <a:xfrm rot="16200000">
            <a:off x="1043608" y="2996952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3333FF"/>
          </a:solidFill>
          <a:ln>
            <a:noFill/>
          </a:ln>
          <a:effectLst/>
          <a:extLst/>
        </p:spPr>
        <p:txBody>
          <a:bodyPr vert="vert" wrap="square" lIns="72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40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sym typeface="Wingdings 2"/>
              </a:rPr>
              <a:t></a:t>
            </a:r>
            <a:endParaRPr kumimoji="0" lang="de-CH" sz="40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131840" y="1484784"/>
            <a:ext cx="28803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b="1" dirty="0" err="1" smtClean="0"/>
              <a:t>Dirigere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il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gruppo</a:t>
            </a:r>
            <a:r>
              <a:rPr lang="en-US" sz="1800" b="1" dirty="0"/>
              <a:t> </a:t>
            </a:r>
            <a:endParaRPr lang="en-US" sz="1800" b="1" dirty="0" smtClean="0"/>
          </a:p>
          <a:p>
            <a:pPr algn="ctr"/>
            <a:r>
              <a:rPr lang="en-US" sz="1200" b="1" dirty="0" smtClean="0"/>
              <a:t>(se ci </a:t>
            </a:r>
            <a:r>
              <a:rPr lang="en-US" sz="1200" b="1" dirty="0" err="1" smtClean="0"/>
              <a:t>si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muove</a:t>
            </a:r>
            <a:r>
              <a:rPr lang="en-US" sz="1200" b="1" dirty="0" smtClean="0"/>
              <a:t> in </a:t>
            </a:r>
            <a:r>
              <a:rPr lang="en-US" sz="1200" b="1" dirty="0" err="1" smtClean="0"/>
              <a:t>maniera</a:t>
            </a:r>
            <a:r>
              <a:rPr lang="en-US" sz="1200" b="1" dirty="0" smtClean="0"/>
              <a:t> co-</a:t>
            </a:r>
            <a:r>
              <a:rPr lang="en-US" sz="1200" b="1" dirty="0" err="1" smtClean="0"/>
              <a:t>ordinata</a:t>
            </a:r>
            <a:r>
              <a:rPr lang="en-US" sz="1200" b="1" dirty="0" smtClean="0"/>
              <a:t> è </a:t>
            </a:r>
            <a:r>
              <a:rPr lang="en-US" sz="1200" b="1" dirty="0" err="1" smtClean="0"/>
              <a:t>più</a:t>
            </a:r>
            <a:r>
              <a:rPr lang="en-US" sz="1200" b="1" dirty="0" smtClean="0"/>
              <a:t> facile </a:t>
            </a:r>
            <a:r>
              <a:rPr lang="en-US" sz="1200" b="1" dirty="0" err="1" smtClean="0"/>
              <a:t>arrivare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alla</a:t>
            </a:r>
            <a:r>
              <a:rPr lang="en-US" sz="1200" b="1" dirty="0" smtClean="0"/>
              <a:t> meta)</a:t>
            </a:r>
            <a:endParaRPr lang="en-US" sz="1200" dirty="0"/>
          </a:p>
        </p:txBody>
      </p:sp>
      <p:sp>
        <p:nvSpPr>
          <p:cNvPr id="15" name="Rechteck 14"/>
          <p:cNvSpPr/>
          <p:nvPr/>
        </p:nvSpPr>
        <p:spPr>
          <a:xfrm>
            <a:off x="251520" y="3645024"/>
            <a:ext cx="28803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Essere</a:t>
            </a:r>
            <a:r>
              <a:rPr lang="en-US" b="1" dirty="0" smtClean="0"/>
              <a:t> un leader </a:t>
            </a:r>
            <a:r>
              <a:rPr lang="en-US" b="1" dirty="0" err="1" smtClean="0"/>
              <a:t>autorevole</a:t>
            </a:r>
            <a:r>
              <a:rPr lang="en-US" b="1" dirty="0" smtClean="0"/>
              <a:t> e </a:t>
            </a:r>
            <a:r>
              <a:rPr lang="en-US" b="1" dirty="0" err="1" smtClean="0"/>
              <a:t>comprensivo</a:t>
            </a:r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 err="1" smtClean="0"/>
              <a:t>definire</a:t>
            </a:r>
            <a:r>
              <a:rPr lang="en-US" b="1" dirty="0" smtClean="0"/>
              <a:t> </a:t>
            </a:r>
            <a:r>
              <a:rPr lang="en-US" b="1" dirty="0" err="1" smtClean="0"/>
              <a:t>poche</a:t>
            </a:r>
            <a:r>
              <a:rPr lang="en-US" b="1" dirty="0" smtClean="0"/>
              <a:t> </a:t>
            </a:r>
            <a:r>
              <a:rPr lang="en-US" b="1" dirty="0" err="1" smtClean="0"/>
              <a:t>regole</a:t>
            </a:r>
            <a:r>
              <a:rPr lang="en-US" b="1" dirty="0" smtClean="0"/>
              <a:t> </a:t>
            </a:r>
            <a:r>
              <a:rPr lang="en-US" b="1" dirty="0" err="1" smtClean="0"/>
              <a:t>chiare</a:t>
            </a:r>
            <a:r>
              <a:rPr lang="en-US" b="1" dirty="0" smtClean="0"/>
              <a:t>, </a:t>
            </a:r>
            <a:r>
              <a:rPr lang="en-US" b="1" dirty="0" err="1" smtClean="0"/>
              <a:t>chiamare</a:t>
            </a:r>
            <a:r>
              <a:rPr lang="en-US" b="1" dirty="0" smtClean="0"/>
              <a:t> per </a:t>
            </a:r>
            <a:r>
              <a:rPr lang="en-US" b="1" dirty="0" err="1" smtClean="0"/>
              <a:t>nome</a:t>
            </a:r>
            <a:r>
              <a:rPr lang="en-US" b="1" dirty="0" smtClean="0"/>
              <a:t>)</a:t>
            </a:r>
          </a:p>
        </p:txBody>
      </p:sp>
      <p:sp>
        <p:nvSpPr>
          <p:cNvPr id="2" name="Bogen 1"/>
          <p:cNvSpPr/>
          <p:nvPr/>
        </p:nvSpPr>
        <p:spPr bwMode="auto">
          <a:xfrm>
            <a:off x="3059832" y="1268760"/>
            <a:ext cx="2952328" cy="1440160"/>
          </a:xfrm>
          <a:prstGeom prst="arc">
            <a:avLst>
              <a:gd name="adj1" fmla="val 20515376"/>
              <a:gd name="adj2" fmla="val 11922588"/>
            </a:avLst>
          </a:prstGeom>
          <a:noFill/>
          <a:ln w="19050" cap="flat" cmpd="sng" algn="ctr">
            <a:solidFill>
              <a:srgbClr val="3333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ichtungspfeil 15"/>
          <p:cNvSpPr/>
          <p:nvPr/>
        </p:nvSpPr>
        <p:spPr bwMode="auto">
          <a:xfrm rot="16200000">
            <a:off x="3059832" y="4581128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3333FF"/>
          </a:solidFill>
          <a:ln>
            <a:noFill/>
          </a:ln>
          <a:effectLst/>
          <a:extLst/>
        </p:spPr>
        <p:txBody>
          <a:bodyPr vert="vert" wrap="square" lIns="72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/>
                <a:cs typeface="Arial"/>
                <a:sym typeface="Webdings"/>
              </a:rPr>
              <a:t></a:t>
            </a:r>
            <a:endParaRPr kumimoji="0" lang="de-CH" sz="3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2123728" y="5229200"/>
            <a:ext cx="23762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Garantire</a:t>
            </a:r>
            <a:r>
              <a:rPr lang="en-US" b="1" dirty="0" smtClean="0"/>
              <a:t> la </a:t>
            </a:r>
            <a:r>
              <a:rPr lang="en-US" b="1" dirty="0" err="1" smtClean="0"/>
              <a:t>sicurezza</a:t>
            </a:r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 err="1" smtClean="0"/>
              <a:t>prevenire</a:t>
            </a:r>
            <a:r>
              <a:rPr lang="en-US" b="1" dirty="0" smtClean="0"/>
              <a:t> è </a:t>
            </a:r>
            <a:r>
              <a:rPr lang="en-US" b="1" dirty="0" err="1" smtClean="0"/>
              <a:t>meglio</a:t>
            </a:r>
            <a:r>
              <a:rPr lang="en-US" b="1" dirty="0" smtClean="0"/>
              <a:t> </a:t>
            </a:r>
            <a:r>
              <a:rPr lang="en-US" b="1" dirty="0" err="1" smtClean="0"/>
              <a:t>che</a:t>
            </a:r>
            <a:r>
              <a:rPr lang="en-US" b="1" dirty="0" smtClean="0"/>
              <a:t> curare)</a:t>
            </a:r>
          </a:p>
        </p:txBody>
      </p:sp>
      <p:sp>
        <p:nvSpPr>
          <p:cNvPr id="21" name="Richtungspfeil 20"/>
          <p:cNvSpPr/>
          <p:nvPr/>
        </p:nvSpPr>
        <p:spPr bwMode="auto">
          <a:xfrm rot="16200000">
            <a:off x="5580112" y="4653136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3333FF"/>
          </a:solidFill>
          <a:ln>
            <a:noFill/>
          </a:ln>
          <a:effectLst/>
          <a:extLst/>
        </p:spPr>
        <p:txBody>
          <a:bodyPr vert="vert" wrap="square" lIns="72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/>
                <a:cs typeface="Arial"/>
                <a:sym typeface="Wingdings 2"/>
              </a:rPr>
              <a:t></a:t>
            </a:r>
            <a:endParaRPr kumimoji="0" lang="de-CH" sz="3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5292080" y="5301208"/>
            <a:ext cx="34563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Sfruttare</a:t>
            </a:r>
            <a:r>
              <a:rPr lang="en-US" b="1" dirty="0" smtClean="0"/>
              <a:t> </a:t>
            </a:r>
            <a:r>
              <a:rPr lang="en-US" b="1" dirty="0" err="1" smtClean="0"/>
              <a:t>il</a:t>
            </a:r>
            <a:r>
              <a:rPr lang="en-US" b="1" dirty="0" smtClean="0"/>
              <a:t> tempo per fare </a:t>
            </a:r>
            <a:r>
              <a:rPr lang="en-US" b="1" dirty="0" err="1" smtClean="0"/>
              <a:t>attività</a:t>
            </a:r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 err="1" smtClean="0"/>
              <a:t>strutturare</a:t>
            </a:r>
            <a:r>
              <a:rPr lang="en-US" b="1" dirty="0" smtClean="0"/>
              <a:t> </a:t>
            </a:r>
            <a:r>
              <a:rPr lang="en-US" b="1" dirty="0" err="1" smtClean="0"/>
              <a:t>l’attività</a:t>
            </a:r>
            <a:r>
              <a:rPr lang="en-US" b="1" dirty="0" smtClean="0"/>
              <a:t> per </a:t>
            </a:r>
            <a:r>
              <a:rPr lang="en-US" b="1" dirty="0" err="1" smtClean="0"/>
              <a:t>massimizzare</a:t>
            </a:r>
            <a:r>
              <a:rPr lang="en-US" b="1" dirty="0" smtClean="0"/>
              <a:t> </a:t>
            </a:r>
            <a:r>
              <a:rPr lang="en-US" b="1" dirty="0" err="1" smtClean="0"/>
              <a:t>il</a:t>
            </a:r>
            <a:r>
              <a:rPr lang="en-US" b="1" dirty="0" smtClean="0"/>
              <a:t> tempo di </a:t>
            </a:r>
            <a:r>
              <a:rPr lang="en-US" b="1" dirty="0" err="1" smtClean="0"/>
              <a:t>lavoro</a:t>
            </a:r>
            <a:r>
              <a:rPr lang="en-US" b="1" dirty="0" smtClean="0"/>
              <a:t>: </a:t>
            </a:r>
            <a:r>
              <a:rPr lang="en-US" b="1" dirty="0" err="1" smtClean="0"/>
              <a:t>tutti</a:t>
            </a:r>
            <a:r>
              <a:rPr lang="en-US" b="1" dirty="0" smtClean="0"/>
              <a:t> </a:t>
            </a:r>
            <a:r>
              <a:rPr lang="en-US" b="1" dirty="0" err="1" smtClean="0"/>
              <a:t>sono</a:t>
            </a:r>
            <a:r>
              <a:rPr lang="en-US" b="1" dirty="0" smtClean="0"/>
              <a:t> </a:t>
            </a:r>
            <a:r>
              <a:rPr lang="en-US" b="1" dirty="0" err="1" smtClean="0"/>
              <a:t>occupati</a:t>
            </a:r>
            <a:r>
              <a:rPr lang="en-US" b="1" dirty="0" smtClean="0"/>
              <a:t>)</a:t>
            </a:r>
          </a:p>
        </p:txBody>
      </p:sp>
      <p:sp>
        <p:nvSpPr>
          <p:cNvPr id="23" name="Richtungspfeil 22"/>
          <p:cNvSpPr/>
          <p:nvPr/>
        </p:nvSpPr>
        <p:spPr bwMode="auto">
          <a:xfrm rot="16200000">
            <a:off x="6516216" y="2852936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3333FF"/>
          </a:solidFill>
          <a:ln>
            <a:noFill/>
          </a:ln>
          <a:effectLst/>
          <a:extLst/>
        </p:spPr>
        <p:txBody>
          <a:bodyPr vert="vert" wrap="square" lIns="72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/>
                <a:cs typeface="Arial"/>
                <a:sym typeface="Wingdings"/>
              </a:rPr>
              <a:t></a:t>
            </a:r>
            <a:endParaRPr kumimoji="0" lang="de-CH" sz="3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5680911" y="3501008"/>
            <a:ext cx="29955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Gestire</a:t>
            </a:r>
            <a:r>
              <a:rPr lang="en-US" b="1" dirty="0" smtClean="0"/>
              <a:t> </a:t>
            </a:r>
            <a:r>
              <a:rPr lang="en-US" b="1" dirty="0" err="1" smtClean="0"/>
              <a:t>gli</a:t>
            </a:r>
            <a:r>
              <a:rPr lang="en-US" b="1" dirty="0" smtClean="0"/>
              <a:t> </a:t>
            </a:r>
            <a:r>
              <a:rPr lang="en-US" b="1" dirty="0" err="1" smtClean="0"/>
              <a:t>imprevisti</a:t>
            </a:r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 err="1" smtClean="0"/>
              <a:t>essere</a:t>
            </a:r>
            <a:r>
              <a:rPr lang="en-US" b="1" dirty="0" smtClean="0"/>
              <a:t> </a:t>
            </a:r>
            <a:r>
              <a:rPr lang="en-US" b="1" dirty="0" err="1" smtClean="0"/>
              <a:t>pronti</a:t>
            </a:r>
            <a:r>
              <a:rPr lang="en-US" b="1" dirty="0" smtClean="0"/>
              <a:t> con </a:t>
            </a:r>
            <a:r>
              <a:rPr lang="en-US" b="1" dirty="0" err="1" smtClean="0"/>
              <a:t>dei</a:t>
            </a:r>
            <a:r>
              <a:rPr lang="en-US" b="1" dirty="0" smtClean="0"/>
              <a:t> </a:t>
            </a:r>
            <a:r>
              <a:rPr lang="en-US" b="1" dirty="0" err="1" smtClean="0"/>
              <a:t>piani</a:t>
            </a:r>
            <a:r>
              <a:rPr lang="en-US" b="1" dirty="0" smtClean="0"/>
              <a:t> di </a:t>
            </a:r>
            <a:r>
              <a:rPr lang="en-US" b="1" dirty="0" err="1" smtClean="0"/>
              <a:t>ripiego</a:t>
            </a:r>
            <a:r>
              <a:rPr lang="en-US" b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5256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44624"/>
            <a:ext cx="7620000" cy="114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CH" kern="1200" dirty="0" smtClean="0"/>
              <a:t>I compiti</a:t>
            </a:r>
            <a:endParaRPr lang="it-CH" kern="1200" dirty="0"/>
          </a:p>
        </p:txBody>
      </p:sp>
      <p:sp>
        <p:nvSpPr>
          <p:cNvPr id="42" name="Richtungspfeil 41"/>
          <p:cNvSpPr/>
          <p:nvPr/>
        </p:nvSpPr>
        <p:spPr bwMode="auto">
          <a:xfrm rot="16200000">
            <a:off x="1043608" y="2996952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008000"/>
          </a:solidFill>
          <a:ln>
            <a:solidFill>
              <a:srgbClr val="008000"/>
            </a:solidFill>
          </a:ln>
          <a:effectLst/>
          <a:extLst/>
        </p:spPr>
        <p:txBody>
          <a:bodyPr vert="vert" wrap="square" lIns="72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40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sym typeface="Wingdings 2"/>
              </a:rPr>
              <a:t></a:t>
            </a:r>
            <a:endParaRPr kumimoji="0" lang="de-CH" sz="40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131840" y="1484784"/>
            <a:ext cx="28803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b="1" dirty="0" err="1" smtClean="0"/>
              <a:t>Assegnare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compiti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avvincenti</a:t>
            </a:r>
            <a:endParaRPr lang="en-US" sz="1800" b="1" dirty="0" smtClean="0"/>
          </a:p>
          <a:p>
            <a:pPr algn="ctr"/>
            <a:r>
              <a:rPr lang="en-US" sz="1200" b="1" dirty="0" smtClean="0"/>
              <a:t>(se </a:t>
            </a:r>
            <a:r>
              <a:rPr lang="en-US" sz="1200" b="1" smtClean="0"/>
              <a:t>è interessante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allora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si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lavora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più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volentieri</a:t>
            </a:r>
            <a:r>
              <a:rPr lang="en-US" sz="1200" b="1" dirty="0" smtClean="0"/>
              <a:t>)</a:t>
            </a:r>
            <a:endParaRPr lang="en-US" sz="1200" dirty="0"/>
          </a:p>
        </p:txBody>
      </p:sp>
      <p:sp>
        <p:nvSpPr>
          <p:cNvPr id="15" name="Rechteck 14"/>
          <p:cNvSpPr/>
          <p:nvPr/>
        </p:nvSpPr>
        <p:spPr>
          <a:xfrm>
            <a:off x="251520" y="3645024"/>
            <a:ext cx="2880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Compiti</a:t>
            </a:r>
            <a:r>
              <a:rPr lang="en-US" b="1" dirty="0" smtClean="0"/>
              <a:t> </a:t>
            </a:r>
            <a:r>
              <a:rPr lang="en-US" b="1" dirty="0" err="1" smtClean="0"/>
              <a:t>stimolanti</a:t>
            </a:r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 err="1" smtClean="0"/>
              <a:t>definire</a:t>
            </a:r>
            <a:r>
              <a:rPr lang="en-US" b="1" dirty="0" smtClean="0"/>
              <a:t> per </a:t>
            </a:r>
            <a:r>
              <a:rPr lang="en-US" b="1" dirty="0" err="1" smtClean="0"/>
              <a:t>ogni</a:t>
            </a:r>
            <a:r>
              <a:rPr lang="en-US" b="1" dirty="0" smtClean="0"/>
              <a:t> </a:t>
            </a:r>
            <a:r>
              <a:rPr lang="en-US" b="1" dirty="0" err="1" smtClean="0"/>
              <a:t>partecipante</a:t>
            </a:r>
            <a:r>
              <a:rPr lang="en-US" b="1" dirty="0" smtClean="0"/>
              <a:t> </a:t>
            </a:r>
            <a:r>
              <a:rPr lang="en-US" b="1" dirty="0"/>
              <a:t>un </a:t>
            </a:r>
            <a:r>
              <a:rPr lang="en-US" b="1" dirty="0" err="1" smtClean="0"/>
              <a:t>compito</a:t>
            </a:r>
            <a:r>
              <a:rPr lang="en-US" b="1" dirty="0" smtClean="0"/>
              <a:t> SMART)</a:t>
            </a:r>
          </a:p>
        </p:txBody>
      </p:sp>
      <p:sp>
        <p:nvSpPr>
          <p:cNvPr id="2" name="Bogen 1"/>
          <p:cNvSpPr/>
          <p:nvPr/>
        </p:nvSpPr>
        <p:spPr bwMode="auto">
          <a:xfrm>
            <a:off x="3059832" y="1268760"/>
            <a:ext cx="2952328" cy="1440160"/>
          </a:xfrm>
          <a:prstGeom prst="arc">
            <a:avLst>
              <a:gd name="adj1" fmla="val 20515376"/>
              <a:gd name="adj2" fmla="val 11922588"/>
            </a:avLst>
          </a:prstGeom>
          <a:noFill/>
          <a:ln w="190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ichtungspfeil 15"/>
          <p:cNvSpPr/>
          <p:nvPr/>
        </p:nvSpPr>
        <p:spPr bwMode="auto">
          <a:xfrm rot="16200000">
            <a:off x="3059832" y="4581128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008000"/>
          </a:solidFill>
          <a:ln>
            <a:noFill/>
          </a:ln>
          <a:effectLst/>
          <a:extLst/>
        </p:spPr>
        <p:txBody>
          <a:bodyPr vert="vert" wrap="square" lIns="72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/>
                <a:cs typeface="Arial"/>
                <a:sym typeface="Webdings"/>
              </a:rPr>
              <a:t></a:t>
            </a:r>
            <a:endParaRPr kumimoji="0" lang="de-CH" sz="3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2123728" y="5229200"/>
            <a:ext cx="23762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Innovare e </a:t>
            </a:r>
            <a:r>
              <a:rPr lang="en-US" b="1" dirty="0" err="1" smtClean="0"/>
              <a:t>adattarsi</a:t>
            </a:r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 err="1" smtClean="0"/>
              <a:t>favorire</a:t>
            </a:r>
            <a:r>
              <a:rPr lang="en-US" b="1" dirty="0" smtClean="0"/>
              <a:t> le </a:t>
            </a:r>
            <a:r>
              <a:rPr lang="en-US" b="1" dirty="0" err="1" smtClean="0"/>
              <a:t>esperienze</a:t>
            </a:r>
            <a:r>
              <a:rPr lang="en-US" b="1" dirty="0" smtClean="0"/>
              <a:t> </a:t>
            </a:r>
            <a:r>
              <a:rPr lang="en-US" b="1" dirty="0" err="1" smtClean="0"/>
              <a:t>dirette</a:t>
            </a:r>
            <a:r>
              <a:rPr lang="en-US" b="1" dirty="0" smtClean="0"/>
              <a:t> e le </a:t>
            </a:r>
            <a:r>
              <a:rPr lang="en-US" b="1" dirty="0" err="1" smtClean="0"/>
              <a:t>scoperte</a:t>
            </a:r>
            <a:r>
              <a:rPr lang="en-US" b="1" dirty="0" smtClean="0"/>
              <a:t>)</a:t>
            </a:r>
          </a:p>
        </p:txBody>
      </p:sp>
      <p:sp>
        <p:nvSpPr>
          <p:cNvPr id="21" name="Richtungspfeil 20"/>
          <p:cNvSpPr/>
          <p:nvPr/>
        </p:nvSpPr>
        <p:spPr bwMode="auto">
          <a:xfrm rot="16200000">
            <a:off x="5580112" y="4653136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008000"/>
          </a:solidFill>
          <a:ln>
            <a:noFill/>
          </a:ln>
          <a:effectLst/>
          <a:extLst/>
        </p:spPr>
        <p:txBody>
          <a:bodyPr vert="vert" wrap="square" lIns="72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/>
                <a:cs typeface="Arial"/>
                <a:sym typeface="Webdings"/>
              </a:rPr>
              <a:t></a:t>
            </a:r>
            <a:endParaRPr kumimoji="0" lang="de-CH" sz="3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5292080" y="5301208"/>
            <a:ext cx="3456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Il feedback </a:t>
            </a:r>
            <a:r>
              <a:rPr lang="en-US" b="1" dirty="0" err="1" smtClean="0"/>
              <a:t>costruttivo</a:t>
            </a:r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 err="1" smtClean="0"/>
              <a:t>valutare</a:t>
            </a:r>
            <a:r>
              <a:rPr lang="en-US" b="1" dirty="0" smtClean="0"/>
              <a:t> </a:t>
            </a:r>
            <a:r>
              <a:rPr lang="en-US" b="1" dirty="0" err="1" smtClean="0"/>
              <a:t>motivando</a:t>
            </a:r>
            <a:r>
              <a:rPr lang="en-US" b="1" dirty="0" smtClean="0"/>
              <a:t>, </a:t>
            </a:r>
            <a:r>
              <a:rPr lang="en-US" b="1" dirty="0" err="1" smtClean="0"/>
              <a:t>niente</a:t>
            </a:r>
            <a:r>
              <a:rPr lang="en-US" b="1" dirty="0" smtClean="0"/>
              <a:t> </a:t>
            </a:r>
            <a:r>
              <a:rPr lang="en-US" b="1" dirty="0" err="1" smtClean="0"/>
              <a:t>giudizi</a:t>
            </a:r>
            <a:r>
              <a:rPr lang="en-US" b="1" dirty="0" smtClean="0"/>
              <a:t>)</a:t>
            </a:r>
          </a:p>
        </p:txBody>
      </p:sp>
      <p:sp>
        <p:nvSpPr>
          <p:cNvPr id="23" name="Richtungspfeil 22"/>
          <p:cNvSpPr/>
          <p:nvPr/>
        </p:nvSpPr>
        <p:spPr bwMode="auto">
          <a:xfrm rot="16200000">
            <a:off x="6516216" y="2852936"/>
            <a:ext cx="612068" cy="612068"/>
          </a:xfrm>
          <a:prstGeom prst="homePlate">
            <a:avLst>
              <a:gd name="adj" fmla="val 40663"/>
            </a:avLst>
          </a:prstGeom>
          <a:solidFill>
            <a:srgbClr val="008000"/>
          </a:solidFill>
          <a:ln>
            <a:noFill/>
          </a:ln>
          <a:effectLst/>
          <a:extLst/>
        </p:spPr>
        <p:txBody>
          <a:bodyPr vert="vert" wrap="square" lIns="7200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/>
                <a:cs typeface="Arial"/>
                <a:sym typeface="Wingdings"/>
              </a:rPr>
              <a:t></a:t>
            </a:r>
            <a:endParaRPr kumimoji="0" lang="de-CH" sz="32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5680911" y="3501008"/>
            <a:ext cx="328357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Permettere</a:t>
            </a:r>
            <a:r>
              <a:rPr lang="en-US" b="1" dirty="0" smtClean="0"/>
              <a:t> </a:t>
            </a:r>
            <a:r>
              <a:rPr lang="en-US" b="1" dirty="0" err="1" smtClean="0"/>
              <a:t>esperienze</a:t>
            </a:r>
            <a:r>
              <a:rPr lang="en-US" b="1" dirty="0" smtClean="0"/>
              <a:t> </a:t>
            </a:r>
            <a:r>
              <a:rPr lang="en-US" b="1" dirty="0" err="1" smtClean="0"/>
              <a:t>gratificanti</a:t>
            </a:r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 err="1" smtClean="0"/>
              <a:t>il</a:t>
            </a:r>
            <a:r>
              <a:rPr lang="en-US" b="1" dirty="0" smtClean="0"/>
              <a:t> </a:t>
            </a:r>
            <a:r>
              <a:rPr lang="en-US" b="1" dirty="0" err="1" smtClean="0"/>
              <a:t>successo</a:t>
            </a:r>
            <a:r>
              <a:rPr lang="en-US" b="1" dirty="0" smtClean="0"/>
              <a:t> è la </a:t>
            </a:r>
            <a:r>
              <a:rPr lang="en-US" b="1" dirty="0" err="1" smtClean="0"/>
              <a:t>miglior</a:t>
            </a:r>
            <a:r>
              <a:rPr lang="en-US" b="1" dirty="0" smtClean="0"/>
              <a:t> </a:t>
            </a:r>
            <a:r>
              <a:rPr lang="en-US" b="1" dirty="0" err="1" smtClean="0"/>
              <a:t>motivazione</a:t>
            </a:r>
            <a:r>
              <a:rPr lang="en-US" b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2039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a di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1672</Words>
  <Application>Microsoft Office PowerPoint</Application>
  <PresentationFormat>Bildschirmpräsentation (4:3)</PresentationFormat>
  <Paragraphs>287</Paragraphs>
  <Slides>21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  <vt:variant>
        <vt:lpstr>Zielgruppenorientierte Präsentationen</vt:lpstr>
      </vt:variant>
      <vt:variant>
        <vt:i4>4</vt:i4>
      </vt:variant>
    </vt:vector>
  </HeadingPairs>
  <TitlesOfParts>
    <vt:vector size="26" baseType="lpstr">
      <vt:lpstr>Tema di Office</vt:lpstr>
      <vt:lpstr>PowerPoint-Präsentation</vt:lpstr>
      <vt:lpstr>Riflettere</vt:lpstr>
      <vt:lpstr>Quo Vadis</vt:lpstr>
      <vt:lpstr>Campi d’azione</vt:lpstr>
      <vt:lpstr>PowerPoint-Präsentation</vt:lpstr>
      <vt:lpstr>Il clima</vt:lpstr>
      <vt:lpstr>I traguardi</vt:lpstr>
      <vt:lpstr>La conduzione</vt:lpstr>
      <vt:lpstr>I compiti</vt:lpstr>
      <vt:lpstr>Da curioso a membro di comitato</vt:lpstr>
      <vt:lpstr>Reclutare e fidelizzare i soci</vt:lpstr>
      <vt:lpstr>Creare e fidelizzare il team-monitori</vt:lpstr>
      <vt:lpstr>Creare e fidelizzare il team-funzionari</vt:lpstr>
      <vt:lpstr>Prontuario d’attività</vt:lpstr>
      <vt:lpstr>Attività adeguata all’età</vt:lpstr>
      <vt:lpstr>Obiettivi nel tempo</vt:lpstr>
      <vt:lpstr>Definire lo scopo: la visione</vt:lpstr>
      <vt:lpstr>Definire gli obiettivi</vt:lpstr>
      <vt:lpstr>Le sfide odierne dei sodalizi</vt:lpstr>
      <vt:lpstr>Le opportunità</vt:lpstr>
      <vt:lpstr>Pianificare lo sviluppo</vt:lpstr>
      <vt:lpstr>Obiettivi e visione</vt:lpstr>
      <vt:lpstr>Ottimizzare il corso</vt:lpstr>
      <vt:lpstr>Team funzionari e monitori</vt:lpstr>
      <vt:lpstr>Sfide</vt:lpstr>
    </vt:vector>
  </TitlesOfParts>
  <Company>...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Norman Gobbi</dc:creator>
  <cp:lastModifiedBy>Enrico</cp:lastModifiedBy>
  <cp:revision>181</cp:revision>
  <cp:lastPrinted>2015-02-04T15:13:54Z</cp:lastPrinted>
  <dcterms:created xsi:type="dcterms:W3CDTF">2005-12-26T16:45:19Z</dcterms:created>
  <dcterms:modified xsi:type="dcterms:W3CDTF">2021-07-28T18:22:46Z</dcterms:modified>
</cp:coreProperties>
</file>